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3" r:id="rId2"/>
    <p:sldMasterId id="2147483753" r:id="rId3"/>
  </p:sldMasterIdLst>
  <p:notesMasterIdLst>
    <p:notesMasterId r:id="rId35"/>
  </p:notesMasterIdLst>
  <p:sldIdLst>
    <p:sldId id="320" r:id="rId4"/>
    <p:sldId id="312" r:id="rId5"/>
    <p:sldId id="313" r:id="rId6"/>
    <p:sldId id="318" r:id="rId7"/>
    <p:sldId id="319" r:id="rId8"/>
    <p:sldId id="315" r:id="rId9"/>
    <p:sldId id="296" r:id="rId10"/>
    <p:sldId id="297" r:id="rId11"/>
    <p:sldId id="299" r:id="rId12"/>
    <p:sldId id="317" r:id="rId13"/>
    <p:sldId id="316" r:id="rId14"/>
    <p:sldId id="301" r:id="rId15"/>
    <p:sldId id="302" r:id="rId16"/>
    <p:sldId id="303" r:id="rId17"/>
    <p:sldId id="309" r:id="rId18"/>
    <p:sldId id="310" r:id="rId19"/>
    <p:sldId id="304" r:id="rId20"/>
    <p:sldId id="307" r:id="rId21"/>
    <p:sldId id="305" r:id="rId22"/>
    <p:sldId id="306" r:id="rId23"/>
    <p:sldId id="285" r:id="rId24"/>
    <p:sldId id="281" r:id="rId25"/>
    <p:sldId id="282" r:id="rId26"/>
    <p:sldId id="283" r:id="rId27"/>
    <p:sldId id="287" r:id="rId28"/>
    <p:sldId id="257" r:id="rId29"/>
    <p:sldId id="277" r:id="rId30"/>
    <p:sldId id="321" r:id="rId31"/>
    <p:sldId id="259" r:id="rId32"/>
    <p:sldId id="260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2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41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Atlas\userdata\smiths\Documents\Documents\Delivery\Unbundling\Family%20Court%20Review%20Article%202017\Workbook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Atlas\userdata\smiths\Documents\Documents\Delivery\Unbundling\Family%20Court%20Review%20Article%202017\Workbook%20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Atlas\userdata\smiths\Documents\Documents\Delivery\Unbundling\Family%20Court%20Review%20Article%202017\Workbook%20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//Atlas\userdata\smiths\Documents\Documents\Delivery\Unbundling\Family%20Court%20Review%20Article%202017\Workbook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BE960E35-1004-684A-B92C-FA2759611517}" type="VALUE">
                      <a:rPr lang="mr-IN" sz="1800" smtClean="0"/>
                      <a:pPr>
                        <a:defRPr sz="1800"/>
                      </a:pPr>
                      <a:t>[VALUE]</a:t>
                    </a:fld>
                    <a:r>
                      <a:rPr lang="mr-IN" sz="1800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84298C26-A402-C947-89D4-434308D3C99E}" type="VALUE">
                      <a:rPr lang="mr-IN" smtClean="0">
                        <a:latin typeface="+mj-lt"/>
                        <a:cs typeface="+mj-cs"/>
                      </a:rPr>
                      <a:pPr>
                        <a:defRPr sz="1800"/>
                      </a:pPr>
                      <a:t>[VALUE]</a:t>
                    </a:fld>
                    <a:r>
                      <a:rPr lang="mr-IN" dirty="0" smtClean="0">
                        <a:latin typeface="+mj-lt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1517360"/>
        <c:axId val="-181515040"/>
      </c:barChart>
      <c:catAx>
        <c:axId val="-18151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81515040"/>
        <c:crosses val="autoZero"/>
        <c:auto val="1"/>
        <c:lblAlgn val="ctr"/>
        <c:lblOffset val="100"/>
        <c:noMultiLvlLbl val="0"/>
      </c:catAx>
      <c:valAx>
        <c:axId val="-181515040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8151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05067074949"/>
          <c:y val="0.0201062981989625"/>
          <c:w val="0.435052402303879"/>
          <c:h val="0.9447076799528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D3-419E-A208-7F12C01FF9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D3-419E-A208-7F12C01FF9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D3-419E-A208-7F12C01FF9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D3-419E-A208-7F12C01FF9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D3-419E-A208-7F12C01FF90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Sheet6!$A$1:$A$5</c:f>
              <c:strCache>
                <c:ptCount val="5"/>
                <c:pt idx="0">
                  <c:v>Very Likely</c:v>
                </c:pt>
                <c:pt idx="1">
                  <c:v>Somewhat Likely</c:v>
                </c:pt>
                <c:pt idx="2">
                  <c:v>Somewhat Unlikely</c:v>
                </c:pt>
                <c:pt idx="3">
                  <c:v>Very Unlikely</c:v>
                </c:pt>
                <c:pt idx="4">
                  <c:v>Not Sure</c:v>
                </c:pt>
              </c:strCache>
            </c:strRef>
          </c:cat>
          <c:val>
            <c:numRef>
              <c:f>Sheet6!$B$1:$B$5</c:f>
              <c:numCache>
                <c:formatCode>0%</c:formatCode>
                <c:ptCount val="5"/>
                <c:pt idx="0">
                  <c:v>0.34</c:v>
                </c:pt>
                <c:pt idx="1">
                  <c:v>0.32</c:v>
                </c:pt>
                <c:pt idx="2">
                  <c:v>0.12</c:v>
                </c:pt>
                <c:pt idx="3">
                  <c:v>0.2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D3-419E-A208-7F12C01FF9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551800816565"/>
          <c:y val="0.334528816542015"/>
          <c:w val="0.172161162146398"/>
          <c:h val="0.2980063445018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297424778424"/>
          <c:y val="0.116003535272377"/>
          <c:w val="0.551409353183079"/>
          <c:h val="0.8758720915512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A2-48EF-A38A-4C39820BF3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A2-48EF-A38A-4C39820BF3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A2-48EF-A38A-4C39820BF3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A2-48EF-A38A-4C39820BF3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A2-48EF-A38A-4C39820BF3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6A2-48EF-A38A-4C39820BF3A0}"/>
              </c:ext>
            </c:extLst>
          </c:dPt>
          <c:dLbls>
            <c:dLbl>
              <c:idx val="0"/>
              <c:layout>
                <c:manualLayout>
                  <c:x val="-0.171497584541063"/>
                  <c:y val="-0.1734693877551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A2-48EF-A38A-4C39820BF3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Sheet2!$A$2:$A$7</c:f>
              <c:strCache>
                <c:ptCount val="6"/>
                <c:pt idx="0">
                  <c:v>0%</c:v>
                </c:pt>
                <c:pt idx="1">
                  <c:v>1-20%</c:v>
                </c:pt>
                <c:pt idx="2">
                  <c:v>21-40%</c:v>
                </c:pt>
                <c:pt idx="3">
                  <c:v>41-60%</c:v>
                </c:pt>
                <c:pt idx="4">
                  <c:v>61-80%</c:v>
                </c:pt>
                <c:pt idx="5">
                  <c:v>81-100%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69.0</c:v>
                </c:pt>
                <c:pt idx="1">
                  <c:v>22.8</c:v>
                </c:pt>
                <c:pt idx="2">
                  <c:v>2.7</c:v>
                </c:pt>
                <c:pt idx="3">
                  <c:v>1.8</c:v>
                </c:pt>
                <c:pt idx="4">
                  <c:v>1.2</c:v>
                </c:pt>
                <c:pt idx="5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6A2-48EF-A38A-4C39820BF3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756601280601"/>
          <c:y val="0.272073740222772"/>
          <c:w val="0.188230610250788"/>
          <c:h val="0.43413488500105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Sheet5!$A$13:$G$13</c:f>
              <c:strCache>
                <c:ptCount val="7"/>
                <c:pt idx="0">
                  <c:v>Solo</c:v>
                </c:pt>
                <c:pt idx="1">
                  <c:v>2-10</c:v>
                </c:pt>
                <c:pt idx="2">
                  <c:v>11-20</c:v>
                </c:pt>
                <c:pt idx="3">
                  <c:v>21-50</c:v>
                </c:pt>
                <c:pt idx="4">
                  <c:v>51-100</c:v>
                </c:pt>
                <c:pt idx="5">
                  <c:v>101-300</c:v>
                </c:pt>
                <c:pt idx="6">
                  <c:v>Over 300</c:v>
                </c:pt>
              </c:strCache>
            </c:strRef>
          </c:cat>
          <c:val>
            <c:numRef>
              <c:f>Sheet5!$A$14:$G$14</c:f>
              <c:numCache>
                <c:formatCode>0.0%</c:formatCode>
                <c:ptCount val="7"/>
                <c:pt idx="0">
                  <c:v>0.341</c:v>
                </c:pt>
                <c:pt idx="1">
                  <c:v>0.35</c:v>
                </c:pt>
                <c:pt idx="2">
                  <c:v>0.262</c:v>
                </c:pt>
                <c:pt idx="3">
                  <c:v>0.205</c:v>
                </c:pt>
                <c:pt idx="4">
                  <c:v>0.212</c:v>
                </c:pt>
                <c:pt idx="5">
                  <c:v>0.197</c:v>
                </c:pt>
                <c:pt idx="6">
                  <c:v>0.177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18-4FF9-9DEC-6637619B13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51928528"/>
        <c:axId val="-251926208"/>
      </c:barChart>
      <c:catAx>
        <c:axId val="-25192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926208"/>
        <c:crosses val="autoZero"/>
        <c:auto val="1"/>
        <c:lblAlgn val="ctr"/>
        <c:lblOffset val="100"/>
        <c:noMultiLvlLbl val="0"/>
      </c:catAx>
      <c:valAx>
        <c:axId val="-251926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25192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3"/>
          <c:order val="0"/>
          <c:tx>
            <c:strRef>
              <c:f>Sheet6!$E$1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Sheet6!$A$2:$A$8</c:f>
              <c:strCache>
                <c:ptCount val="7"/>
                <c:pt idx="0">
                  <c:v>My law firm does not permit me to unbundle.</c:v>
                </c:pt>
                <c:pt idx="1">
                  <c:v>I am concerned that unbundling may be unethical.</c:v>
                </c:pt>
                <c:pt idx="2">
                  <c:v>Unbundled cases do not produce enough revenue.</c:v>
                </c:pt>
                <c:pt idx="3">
                  <c:v>Prospective clients are not interested in unbundled legal services.</c:v>
                </c:pt>
                <c:pt idx="4">
                  <c:v>It is difficult to get enough clients to make unbundling worthwhile.</c:v>
                </c:pt>
                <c:pt idx="5">
                  <c:v>I worry that unbundling would expose me to more malpractice claims.</c:v>
                </c:pt>
                <c:pt idx="6">
                  <c:v>I don’t think unbundling would work for much of my practice.</c:v>
                </c:pt>
              </c:strCache>
            </c:strRef>
          </c:cat>
          <c:val>
            <c:numRef>
              <c:f>Sheet6!$E$2:$E$8</c:f>
              <c:numCache>
                <c:formatCode>0%</c:formatCode>
                <c:ptCount val="7"/>
                <c:pt idx="0">
                  <c:v>0.128</c:v>
                </c:pt>
                <c:pt idx="1">
                  <c:v>0.135</c:v>
                </c:pt>
                <c:pt idx="2">
                  <c:v>0.131</c:v>
                </c:pt>
                <c:pt idx="3">
                  <c:v>0.171</c:v>
                </c:pt>
                <c:pt idx="4">
                  <c:v>0.153</c:v>
                </c:pt>
                <c:pt idx="5">
                  <c:v>0.24</c:v>
                </c:pt>
                <c:pt idx="6">
                  <c:v>0.366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0-411C-A98A-4320E5C0F4E1}"/>
            </c:ext>
          </c:extLst>
        </c:ser>
        <c:ser>
          <c:idx val="2"/>
          <c:order val="1"/>
          <c:tx>
            <c:strRef>
              <c:f>Sheet6!$D$1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Sheet6!$A$2:$A$8</c:f>
              <c:strCache>
                <c:ptCount val="7"/>
                <c:pt idx="0">
                  <c:v>My law firm does not permit me to unbundle.</c:v>
                </c:pt>
                <c:pt idx="1">
                  <c:v>I am concerned that unbundling may be unethical.</c:v>
                </c:pt>
                <c:pt idx="2">
                  <c:v>Unbundled cases do not produce enough revenue.</c:v>
                </c:pt>
                <c:pt idx="3">
                  <c:v>Prospective clients are not interested in unbundled legal services.</c:v>
                </c:pt>
                <c:pt idx="4">
                  <c:v>It is difficult to get enough clients to make unbundling worthwhile.</c:v>
                </c:pt>
                <c:pt idx="5">
                  <c:v>I worry that unbundling would expose me to more malpractice claims.</c:v>
                </c:pt>
                <c:pt idx="6">
                  <c:v>I don’t think unbundling would work for much of my practice.</c:v>
                </c:pt>
              </c:strCache>
            </c:strRef>
          </c:cat>
          <c:val>
            <c:numRef>
              <c:f>Sheet6!$D$2:$D$8</c:f>
              <c:numCache>
                <c:formatCode>0%</c:formatCode>
                <c:ptCount val="7"/>
                <c:pt idx="0">
                  <c:v>0.173</c:v>
                </c:pt>
                <c:pt idx="1">
                  <c:v>0.321</c:v>
                </c:pt>
                <c:pt idx="2">
                  <c:v>0.404</c:v>
                </c:pt>
                <c:pt idx="3">
                  <c:v>0.41</c:v>
                </c:pt>
                <c:pt idx="4">
                  <c:v>0.474</c:v>
                </c:pt>
                <c:pt idx="5">
                  <c:v>0.425</c:v>
                </c:pt>
                <c:pt idx="6">
                  <c:v>0.388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50-411C-A98A-4320E5C0F4E1}"/>
            </c:ext>
          </c:extLst>
        </c:ser>
        <c:ser>
          <c:idx val="1"/>
          <c:order val="2"/>
          <c:tx>
            <c:strRef>
              <c:f>Sheet6!$C$1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bg2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Sheet6!$A$2:$A$8</c:f>
              <c:strCache>
                <c:ptCount val="7"/>
                <c:pt idx="0">
                  <c:v>My law firm does not permit me to unbundle.</c:v>
                </c:pt>
                <c:pt idx="1">
                  <c:v>I am concerned that unbundling may be unethical.</c:v>
                </c:pt>
                <c:pt idx="2">
                  <c:v>Unbundled cases do not produce enough revenue.</c:v>
                </c:pt>
                <c:pt idx="3">
                  <c:v>Prospective clients are not interested in unbundled legal services.</c:v>
                </c:pt>
                <c:pt idx="4">
                  <c:v>It is difficult to get enough clients to make unbundling worthwhile.</c:v>
                </c:pt>
                <c:pt idx="5">
                  <c:v>I worry that unbundling would expose me to more malpractice claims.</c:v>
                </c:pt>
                <c:pt idx="6">
                  <c:v>I don’t think unbundling would work for much of my practice.</c:v>
                </c:pt>
              </c:strCache>
            </c:strRef>
          </c:cat>
          <c:val>
            <c:numRef>
              <c:f>Sheet6!$C$2:$C$8</c:f>
              <c:numCache>
                <c:formatCode>0%</c:formatCode>
                <c:ptCount val="7"/>
                <c:pt idx="0">
                  <c:v>0.373</c:v>
                </c:pt>
                <c:pt idx="1">
                  <c:v>0.39</c:v>
                </c:pt>
                <c:pt idx="2">
                  <c:v>0.36</c:v>
                </c:pt>
                <c:pt idx="3">
                  <c:v>0.337</c:v>
                </c:pt>
                <c:pt idx="4">
                  <c:v>0.284</c:v>
                </c:pt>
                <c:pt idx="5">
                  <c:v>0.246</c:v>
                </c:pt>
                <c:pt idx="6">
                  <c:v>0.184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50-411C-A98A-4320E5C0F4E1}"/>
            </c:ext>
          </c:extLst>
        </c:ser>
        <c:ser>
          <c:idx val="0"/>
          <c:order val="3"/>
          <c:tx>
            <c:strRef>
              <c:f>Sheet6!$B$1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Sheet6!$A$2:$A$8</c:f>
              <c:strCache>
                <c:ptCount val="7"/>
                <c:pt idx="0">
                  <c:v>My law firm does not permit me to unbundle.</c:v>
                </c:pt>
                <c:pt idx="1">
                  <c:v>I am concerned that unbundling may be unethical.</c:v>
                </c:pt>
                <c:pt idx="2">
                  <c:v>Unbundled cases do not produce enough revenue.</c:v>
                </c:pt>
                <c:pt idx="3">
                  <c:v>Prospective clients are not interested in unbundled legal services.</c:v>
                </c:pt>
                <c:pt idx="4">
                  <c:v>It is difficult to get enough clients to make unbundling worthwhile.</c:v>
                </c:pt>
                <c:pt idx="5">
                  <c:v>I worry that unbundling would expose me to more malpractice claims.</c:v>
                </c:pt>
                <c:pt idx="6">
                  <c:v>I don’t think unbundling would work for much of my practice.</c:v>
                </c:pt>
              </c:strCache>
            </c:strRef>
          </c:cat>
          <c:val>
            <c:numRef>
              <c:f>Sheet6!$B$2:$B$8</c:f>
              <c:numCache>
                <c:formatCode>0%</c:formatCode>
                <c:ptCount val="7"/>
                <c:pt idx="0">
                  <c:v>0.325</c:v>
                </c:pt>
                <c:pt idx="1">
                  <c:v>0.154</c:v>
                </c:pt>
                <c:pt idx="2">
                  <c:v>0.105</c:v>
                </c:pt>
                <c:pt idx="3">
                  <c:v>0.082</c:v>
                </c:pt>
                <c:pt idx="4">
                  <c:v>0.088</c:v>
                </c:pt>
                <c:pt idx="5">
                  <c:v>0.09</c:v>
                </c:pt>
                <c:pt idx="6">
                  <c:v>0.062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50-411C-A98A-4320E5C0F4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32072736"/>
        <c:axId val="-132070416"/>
      </c:barChart>
      <c:catAx>
        <c:axId val="-132072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070416"/>
        <c:crosses val="autoZero"/>
        <c:auto val="1"/>
        <c:lblAlgn val="ctr"/>
        <c:lblOffset val="100"/>
        <c:noMultiLvlLbl val="0"/>
      </c:catAx>
      <c:valAx>
        <c:axId val="-132070416"/>
        <c:scaling>
          <c:orientation val="minMax"/>
          <c:max val="1.0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3207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36448289881"/>
          <c:y val="0.930424234710291"/>
          <c:w val="0.55927103420238"/>
          <c:h val="0.05625330438990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3"/>
          <c:order val="0"/>
          <c:tx>
            <c:strRef>
              <c:f>Sheet8!$E$1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Sheet8!$A$2:$A$8</c:f>
              <c:strCache>
                <c:ptCount val="7"/>
                <c:pt idx="0">
                  <c:v>Unbundling clients are more satisfied with their service than full-service clients.</c:v>
                </c:pt>
                <c:pt idx="1">
                  <c:v>I am less worried about disciplinary complaints for unbundled cases.</c:v>
                </c:pt>
                <c:pt idx="2">
                  <c:v>Unbundling clients are more engaged in the process and invested in the outcome than full-service clients.</c:v>
                </c:pt>
                <c:pt idx="3">
                  <c:v>Unbundling clients are likely to become full-service clients.</c:v>
                </c:pt>
                <c:pt idx="4">
                  <c:v>Unbundling lowers receivables and results in fewer uncollectable fees.</c:v>
                </c:pt>
                <c:pt idx="5">
                  <c:v>Unbundling allows me to offer legal services at a more competitive price.</c:v>
                </c:pt>
                <c:pt idx="6">
                  <c:v>Unbundling lowers the costs of cases so that more people can afford my services.</c:v>
                </c:pt>
              </c:strCache>
            </c:strRef>
          </c:cat>
          <c:val>
            <c:numRef>
              <c:f>Sheet8!$E$2:$E$8</c:f>
              <c:numCache>
                <c:formatCode>0%</c:formatCode>
                <c:ptCount val="7"/>
                <c:pt idx="0">
                  <c:v>0.043</c:v>
                </c:pt>
                <c:pt idx="1">
                  <c:v>0.059</c:v>
                </c:pt>
                <c:pt idx="2">
                  <c:v>0.059</c:v>
                </c:pt>
                <c:pt idx="3">
                  <c:v>0.062</c:v>
                </c:pt>
                <c:pt idx="4">
                  <c:v>0.103</c:v>
                </c:pt>
                <c:pt idx="5">
                  <c:v>0.131</c:v>
                </c:pt>
                <c:pt idx="6">
                  <c:v>0.171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27-43DD-852A-E985D7F38C5B}"/>
            </c:ext>
          </c:extLst>
        </c:ser>
        <c:ser>
          <c:idx val="2"/>
          <c:order val="1"/>
          <c:tx>
            <c:strRef>
              <c:f>Sheet8!$D$1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Sheet8!$A$2:$A$8</c:f>
              <c:strCache>
                <c:ptCount val="7"/>
                <c:pt idx="0">
                  <c:v>Unbundling clients are more satisfied with their service than full-service clients.</c:v>
                </c:pt>
                <c:pt idx="1">
                  <c:v>I am less worried about disciplinary complaints for unbundled cases.</c:v>
                </c:pt>
                <c:pt idx="2">
                  <c:v>Unbundling clients are more engaged in the process and invested in the outcome than full-service clients.</c:v>
                </c:pt>
                <c:pt idx="3">
                  <c:v>Unbundling clients are likely to become full-service clients.</c:v>
                </c:pt>
                <c:pt idx="4">
                  <c:v>Unbundling lowers receivables and results in fewer uncollectable fees.</c:v>
                </c:pt>
                <c:pt idx="5">
                  <c:v>Unbundling allows me to offer legal services at a more competitive price.</c:v>
                </c:pt>
                <c:pt idx="6">
                  <c:v>Unbundling lowers the costs of cases so that more people can afford my services.</c:v>
                </c:pt>
              </c:strCache>
            </c:strRef>
          </c:cat>
          <c:val>
            <c:numRef>
              <c:f>Sheet8!$D$2:$D$8</c:f>
              <c:numCache>
                <c:formatCode>0%</c:formatCode>
                <c:ptCount val="7"/>
                <c:pt idx="0">
                  <c:v>0.291</c:v>
                </c:pt>
                <c:pt idx="1">
                  <c:v>0.266</c:v>
                </c:pt>
                <c:pt idx="2">
                  <c:v>0.306</c:v>
                </c:pt>
                <c:pt idx="3">
                  <c:v>0.432</c:v>
                </c:pt>
                <c:pt idx="4">
                  <c:v>0.498</c:v>
                </c:pt>
                <c:pt idx="5">
                  <c:v>0.563</c:v>
                </c:pt>
                <c:pt idx="6">
                  <c:v>0.611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27-43DD-852A-E985D7F38C5B}"/>
            </c:ext>
          </c:extLst>
        </c:ser>
        <c:ser>
          <c:idx val="1"/>
          <c:order val="2"/>
          <c:tx>
            <c:strRef>
              <c:f>Sheet8!$C$1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bg2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Sheet8!$A$2:$A$8</c:f>
              <c:strCache>
                <c:ptCount val="7"/>
                <c:pt idx="0">
                  <c:v>Unbundling clients are more satisfied with their service than full-service clients.</c:v>
                </c:pt>
                <c:pt idx="1">
                  <c:v>I am less worried about disciplinary complaints for unbundled cases.</c:v>
                </c:pt>
                <c:pt idx="2">
                  <c:v>Unbundling clients are more engaged in the process and invested in the outcome than full-service clients.</c:v>
                </c:pt>
                <c:pt idx="3">
                  <c:v>Unbundling clients are likely to become full-service clients.</c:v>
                </c:pt>
                <c:pt idx="4">
                  <c:v>Unbundling lowers receivables and results in fewer uncollectable fees.</c:v>
                </c:pt>
                <c:pt idx="5">
                  <c:v>Unbundling allows me to offer legal services at a more competitive price.</c:v>
                </c:pt>
                <c:pt idx="6">
                  <c:v>Unbundling lowers the costs of cases so that more people can afford my services.</c:v>
                </c:pt>
              </c:strCache>
            </c:strRef>
          </c:cat>
          <c:val>
            <c:numRef>
              <c:f>Sheet8!$C$2:$C$8</c:f>
              <c:numCache>
                <c:formatCode>0%</c:formatCode>
                <c:ptCount val="7"/>
                <c:pt idx="0">
                  <c:v>0.529</c:v>
                </c:pt>
                <c:pt idx="1">
                  <c:v>0.434</c:v>
                </c:pt>
                <c:pt idx="2">
                  <c:v>0.484</c:v>
                </c:pt>
                <c:pt idx="3">
                  <c:v>0.397</c:v>
                </c:pt>
                <c:pt idx="4">
                  <c:v>0.33</c:v>
                </c:pt>
                <c:pt idx="5">
                  <c:v>0.253</c:v>
                </c:pt>
                <c:pt idx="6">
                  <c:v>0.179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27-43DD-852A-E985D7F38C5B}"/>
            </c:ext>
          </c:extLst>
        </c:ser>
        <c:ser>
          <c:idx val="0"/>
          <c:order val="3"/>
          <c:tx>
            <c:strRef>
              <c:f>Sheet8!$B$1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Sheet8!$A$2:$A$8</c:f>
              <c:strCache>
                <c:ptCount val="7"/>
                <c:pt idx="0">
                  <c:v>Unbundling clients are more satisfied with their service than full-service clients.</c:v>
                </c:pt>
                <c:pt idx="1">
                  <c:v>I am less worried about disciplinary complaints for unbundled cases.</c:v>
                </c:pt>
                <c:pt idx="2">
                  <c:v>Unbundling clients are more engaged in the process and invested in the outcome than full-service clients.</c:v>
                </c:pt>
                <c:pt idx="3">
                  <c:v>Unbundling clients are likely to become full-service clients.</c:v>
                </c:pt>
                <c:pt idx="4">
                  <c:v>Unbundling lowers receivables and results in fewer uncollectable fees.</c:v>
                </c:pt>
                <c:pt idx="5">
                  <c:v>Unbundling allows me to offer legal services at a more competitive price.</c:v>
                </c:pt>
                <c:pt idx="6">
                  <c:v>Unbundling lowers the costs of cases so that more people can afford my services.</c:v>
                </c:pt>
              </c:strCache>
            </c:strRef>
          </c:cat>
          <c:val>
            <c:numRef>
              <c:f>Sheet8!$B$2:$B$8</c:f>
              <c:numCache>
                <c:formatCode>0%</c:formatCode>
                <c:ptCount val="7"/>
                <c:pt idx="0">
                  <c:v>0.137</c:v>
                </c:pt>
                <c:pt idx="1">
                  <c:v>0.241</c:v>
                </c:pt>
                <c:pt idx="2">
                  <c:v>0.152</c:v>
                </c:pt>
                <c:pt idx="3">
                  <c:v>0.11</c:v>
                </c:pt>
                <c:pt idx="4">
                  <c:v>0.069</c:v>
                </c:pt>
                <c:pt idx="5">
                  <c:v>0.052</c:v>
                </c:pt>
                <c:pt idx="6">
                  <c:v>0.039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27-43DD-852A-E985D7F38C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53666832"/>
        <c:axId val="-253633840"/>
      </c:barChart>
      <c:catAx>
        <c:axId val="-25366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3633840"/>
        <c:crosses val="autoZero"/>
        <c:auto val="1"/>
        <c:lblAlgn val="ctr"/>
        <c:lblOffset val="100"/>
        <c:noMultiLvlLbl val="0"/>
      </c:catAx>
      <c:valAx>
        <c:axId val="-253633840"/>
        <c:scaling>
          <c:orientation val="minMax"/>
          <c:max val="1.0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5366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7739C7-D225-2D47-9BE8-9A1C1B1DF165}" type="VALUE">
                      <a:rPr lang="mr-IN" smtClean="0">
                        <a:latin typeface="+mj-lt"/>
                      </a:rPr>
                      <a:pPr/>
                      <a:t>[VALUE]</a:t>
                    </a:fld>
                    <a:r>
                      <a:rPr lang="mr-IN" dirty="0" smtClean="0">
                        <a:latin typeface="+mj-lt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235640669872617"/>
                  <c:y val="-0.0160707090953634"/>
                </c:manualLayout>
              </c:layout>
              <c:tx>
                <c:rich>
                  <a:bodyPr/>
                  <a:lstStyle/>
                  <a:p>
                    <a:fld id="{EB5AC9B3-CBB4-0C46-9E44-B148426B8D3E}" type="VALUE">
                      <a:rPr lang="mr-IN" smtClean="0">
                        <a:latin typeface="+mj-lt"/>
                      </a:rPr>
                      <a:pPr/>
                      <a:t>[VALUE]</a:t>
                    </a:fld>
                    <a:r>
                      <a:rPr lang="mr-IN" dirty="0" smtClean="0">
                        <a:latin typeface="+mj-lt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0676704"/>
        <c:axId val="-130674384"/>
      </c:barChart>
      <c:catAx>
        <c:axId val="-130676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0674384"/>
        <c:crosses val="autoZero"/>
        <c:auto val="1"/>
        <c:lblAlgn val="ctr"/>
        <c:lblOffset val="100"/>
        <c:noMultiLvlLbl val="0"/>
      </c:catAx>
      <c:valAx>
        <c:axId val="-130674384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13067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2"/>
                </a:solidFill>
              </a:rPr>
              <a:t>Voters' Perception of the Civil Justice System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507909558180227"/>
          <c:y val="0.161978124876408"/>
          <c:w val="0.936477562700496"/>
          <c:h val="0.582587838212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277777777777778"/>
                  <c:y val="-0.03703703703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7E-4896-A648-3A89B24702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222222222222222"/>
                  <c:y val="-0.050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7E-4896-A648-3A89B24702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555555555555545"/>
                  <c:y val="-0.055555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7E-4896-A648-3A89B24702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Civil Justice System</c:v>
                </c:pt>
                <c:pt idx="1">
                  <c:v>Judicial Branch</c:v>
                </c:pt>
                <c:pt idx="2">
                  <c:v>Lawyers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0.61</c:v>
                </c:pt>
                <c:pt idx="2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7E-4896-A648-3A89B24702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Unfavorable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277777777777777"/>
                  <c:y val="-0.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7E-4896-A648-3A89B24702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25"/>
                  <c:y val="-0.050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7E-4896-A648-3A89B24702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222222222222221"/>
                  <c:y val="-0.032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37E-4896-A648-3A89B24702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Civil Justice System</c:v>
                </c:pt>
                <c:pt idx="1">
                  <c:v>Judicial Branch</c:v>
                </c:pt>
                <c:pt idx="2">
                  <c:v>Lawyers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</c:v>
                </c:pt>
                <c:pt idx="1">
                  <c:v>0.31</c:v>
                </c:pt>
                <c:pt idx="2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37E-4896-A648-3A89B24702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2009312"/>
        <c:axId val="-252006992"/>
        <c:axId val="0"/>
      </c:bar3DChart>
      <c:catAx>
        <c:axId val="-25200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2006992"/>
        <c:crosses val="autoZero"/>
        <c:auto val="1"/>
        <c:lblAlgn val="ctr"/>
        <c:lblOffset val="100"/>
        <c:noMultiLvlLbl val="0"/>
      </c:catAx>
      <c:valAx>
        <c:axId val="-25200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200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2"/>
                </a:solidFill>
              </a:rPr>
              <a:t>Voters' Views on Civil Justice Reform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9A-45D6-9F02-C544A59EE9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9A-45D6-9F02-C544A59EE9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9A-45D6-9F02-C544A59EE9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9A-45D6-9F02-C544A59EE9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9A-45D6-9F02-C544A59EE9B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Sheet1!$A$20:$A$24</c:f>
              <c:strCache>
                <c:ptCount val="5"/>
                <c:pt idx="0">
                  <c:v>Rebuild completely</c:v>
                </c:pt>
                <c:pt idx="1">
                  <c:v>Change fundamentally</c:v>
                </c:pt>
                <c:pt idx="2">
                  <c:v>Make minor changes</c:v>
                </c:pt>
                <c:pt idx="3">
                  <c:v>Keep as is</c:v>
                </c:pt>
                <c:pt idx="4">
                  <c:v>Don't know</c:v>
                </c:pt>
              </c:strCache>
            </c:strRef>
          </c:cat>
          <c:val>
            <c:numRef>
              <c:f>Sheet1!$B$20:$B$24</c:f>
              <c:numCache>
                <c:formatCode>0%</c:formatCode>
                <c:ptCount val="5"/>
                <c:pt idx="0">
                  <c:v>0.17</c:v>
                </c:pt>
                <c:pt idx="1">
                  <c:v>0.33</c:v>
                </c:pt>
                <c:pt idx="2">
                  <c:v>0.32</c:v>
                </c:pt>
                <c:pt idx="3">
                  <c:v>0.11</c:v>
                </c:pt>
                <c:pt idx="4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D9A-45D6-9F02-C544A59EE9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8059644718323"/>
          <c:y val="0.206070868316826"/>
          <c:w val="0.354693978470083"/>
          <c:h val="0.6788613065682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3"/>
            <c:bubble3D val="0"/>
            <c:spPr>
              <a:solidFill>
                <a:srgbClr val="CA1C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33-4771-96DB-CE80C522D4DA}"/>
              </c:ext>
            </c:extLst>
          </c:dPt>
          <c:dLbls>
            <c:dLbl>
              <c:idx val="0"/>
              <c:layout>
                <c:manualLayout>
                  <c:x val="-0.0304241032370954"/>
                  <c:y val="0.00214777074434323"/>
                </c:manualLayout>
              </c:layout>
              <c:tx>
                <c:rich>
                  <a:bodyPr/>
                  <a:lstStyle/>
                  <a:p>
                    <a:fld id="{7D94A702-7B4C-2B48-8F3A-165EE1B92254}" type="CATEGORYNAME">
                      <a:rPr lang="en-US">
                        <a:solidFill>
                          <a:schemeClr val="tx2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2"/>
                        </a:solidFill>
                      </a:rPr>
                      <a:t>
</a:t>
                    </a:r>
                    <a:fld id="{ADAEA707-0B73-B340-AD49-D14E79A232A7}" type="VALUE">
                      <a:rPr lang="en-US" baseline="0">
                        <a:solidFill>
                          <a:schemeClr val="tx2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33-4771-96DB-CE80C522D4D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2199475065617"/>
                  <c:y val="-0.07348202185511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33-4771-96DB-CE80C522D4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1666666666667"/>
                  <c:y val="0.07186969275899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33-4771-96DB-CE80C522D4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52777777777778"/>
                  <c:y val="0.0312878475974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33-4771-96DB-CE80C522D4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Sheet2!$A$75:$A$78</c:f>
              <c:strCache>
                <c:ptCount val="4"/>
                <c:pt idx="0">
                  <c:v>Multiracial</c:v>
                </c:pt>
                <c:pt idx="1">
                  <c:v>Other</c:v>
                </c:pt>
                <c:pt idx="2">
                  <c:v>Black or African American</c:v>
                </c:pt>
                <c:pt idx="3">
                  <c:v>Caucasian</c:v>
                </c:pt>
              </c:strCache>
            </c:strRef>
          </c:cat>
          <c:val>
            <c:numRef>
              <c:f>Sheet2!$B$75:$B$78</c:f>
              <c:numCache>
                <c:formatCode>###0.0%</c:formatCode>
                <c:ptCount val="4"/>
                <c:pt idx="0">
                  <c:v>0.04</c:v>
                </c:pt>
                <c:pt idx="1">
                  <c:v>0.088</c:v>
                </c:pt>
                <c:pt idx="2">
                  <c:v>0.144</c:v>
                </c:pt>
                <c:pt idx="3">
                  <c:v>0.728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33-4771-96DB-CE80C522D4D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14"/>
      </c:pieChart>
    </c:plotArea>
    <c:plotVisOnly val="1"/>
    <c:dispBlanksAs val="gap"/>
    <c:showDLblsOverMax val="0"/>
  </c:chart>
  <c:txPr>
    <a:bodyPr/>
    <a:lstStyle/>
    <a:p>
      <a:pPr>
        <a:defRPr sz="1800">
          <a:latin typeface="Futura Std Book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A1C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27-474B-B365-F6224CB8877F}"/>
              </c:ext>
            </c:extLst>
          </c:dPt>
          <c:dLbls>
            <c:dLbl>
              <c:idx val="0"/>
              <c:layout>
                <c:manualLayout>
                  <c:x val="-0.225861111111111"/>
                  <c:y val="-0.1313043590139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27-474B-B365-F6224CB8877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64743875765529"/>
                  <c:y val="0.09975790403650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227-474B-B365-F6224CB887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Sheet2!$A$60:$A$61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Sheet2!$B$60:$B$61</c:f>
              <c:numCache>
                <c:formatCode>###0.0%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27-474B-B365-F6224CB8877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Futura Std Book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A1C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1D-4851-9851-C26C829F385E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51D-4851-9851-C26C829F385E}"/>
              </c:ext>
            </c:extLst>
          </c:dPt>
          <c:dLbls>
            <c:dLbl>
              <c:idx val="0"/>
              <c:layout>
                <c:manualLayout>
                  <c:x val="-0.208763888888889"/>
                  <c:y val="0.05030039463152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1D-4851-9851-C26C829F385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7905949256343"/>
                  <c:y val="-0.221665980477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1D-4851-9851-C26C829F385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6694444444444"/>
                  <c:y val="0.03852971197227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1D-4851-9851-C26C829F385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0272528433946"/>
                  <c:y val="0.14261060504691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1D-4851-9851-C26C829F385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1D-4851-9851-C26C829F385E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Sheet2!$A$1:$A$5</c:f>
              <c:strCache>
                <c:ptCount val="5"/>
                <c:pt idx="0">
                  <c:v>Under $20K</c:v>
                </c:pt>
                <c:pt idx="1">
                  <c:v>$20K to $40K</c:v>
                </c:pt>
                <c:pt idx="2">
                  <c:v>$40K to $60K</c:v>
                </c:pt>
                <c:pt idx="3">
                  <c:v>$60K to $80K</c:v>
                </c:pt>
                <c:pt idx="4">
                  <c:v>$80K or more</c:v>
                </c:pt>
              </c:strCache>
            </c:strRef>
          </c:cat>
          <c:val>
            <c:numRef>
              <c:f>Sheet2!$B$1:$B$5</c:f>
              <c:numCache>
                <c:formatCode>0.0%</c:formatCode>
                <c:ptCount val="5"/>
                <c:pt idx="0">
                  <c:v>0.434426229508197</c:v>
                </c:pt>
                <c:pt idx="1">
                  <c:v>0.270491803278689</c:v>
                </c:pt>
                <c:pt idx="2">
                  <c:v>0.155737704918033</c:v>
                </c:pt>
                <c:pt idx="3">
                  <c:v>0.0655737704918033</c:v>
                </c:pt>
                <c:pt idx="4">
                  <c:v>0.074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1D-4851-9851-C26C829F385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Futura Std Book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2"/>
            <c:bubble3D val="0"/>
            <c:spPr>
              <a:solidFill>
                <a:srgbClr val="CA1C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92-40D6-B311-B2825D49AFC2}"/>
              </c:ext>
            </c:extLst>
          </c:dPt>
          <c:dLbls>
            <c:dLbl>
              <c:idx val="0"/>
              <c:layout>
                <c:manualLayout>
                  <c:x val="-0.116997594050744"/>
                  <c:y val="0.1811002178649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A92-40D6-B311-B2825D49AFC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2972112860892"/>
                  <c:y val="-0.0077738750793405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92-40D6-B311-B2825D49AFC2}"/>
                </c:ext>
                <c:ext xmlns:c15="http://schemas.microsoft.com/office/drawing/2012/chart" uri="{CE6537A1-D6FC-4f65-9D91-7224C49458BB}">
                  <c15:layout>
                    <c:manualLayout>
                      <c:w val="0.216763998250219"/>
                      <c:h val="0.11670762355685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29242672790901"/>
                  <c:y val="-0.2479866793611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92-40D6-B311-B2825D49AFC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83920603674541"/>
                  <c:y val="0.1947470107903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A92-40D6-B311-B2825D49AFC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A92-40D6-B311-B2825D49AFC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Sheet2!$A$33:$A$37</c:f>
              <c:strCache>
                <c:ptCount val="5"/>
                <c:pt idx="0">
                  <c:v>Graduate Degree</c:v>
                </c:pt>
                <c:pt idx="1">
                  <c:v>Undergraduate Degree</c:v>
                </c:pt>
                <c:pt idx="2">
                  <c:v>Some Higher Education</c:v>
                </c:pt>
                <c:pt idx="3">
                  <c:v>High School Diploma or GED</c:v>
                </c:pt>
                <c:pt idx="4">
                  <c:v>Primary School</c:v>
                </c:pt>
              </c:strCache>
            </c:strRef>
          </c:cat>
          <c:val>
            <c:numRef>
              <c:f>Sheet2!$B$33:$B$37</c:f>
              <c:numCache>
                <c:formatCode>###0.0%</c:formatCode>
                <c:ptCount val="5"/>
                <c:pt idx="0">
                  <c:v>0.112903225806452</c:v>
                </c:pt>
                <c:pt idx="1">
                  <c:v>0.282258064516129</c:v>
                </c:pt>
                <c:pt idx="2">
                  <c:v>0.419</c:v>
                </c:pt>
                <c:pt idx="3">
                  <c:v>0.129032258064516</c:v>
                </c:pt>
                <c:pt idx="4">
                  <c:v>0.0564516129032258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92-40D6-B311-B2825D49AFC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Futura Std Book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557816562046"/>
          <c:y val="0.0559739680231057"/>
          <c:w val="0.439391104266652"/>
          <c:h val="0.8819027866324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42-49E7-A2F5-B0EB264CD0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42-49E7-A2F5-B0EB264CD0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42-49E7-A2F5-B0EB264CD0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42-49E7-A2F5-B0EB264CD0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42-49E7-A2F5-B0EB264CD0E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Sheet5!$A$1:$A$5</c:f>
              <c:strCache>
                <c:ptCount val="5"/>
                <c:pt idx="0">
                  <c:v>Very Familiar</c:v>
                </c:pt>
                <c:pt idx="1">
                  <c:v>Familiar</c:v>
                </c:pt>
                <c:pt idx="2">
                  <c:v>Somewhat Familiar</c:v>
                </c:pt>
                <c:pt idx="3">
                  <c:v>Not at All Familiar</c:v>
                </c:pt>
                <c:pt idx="4">
                  <c:v>Refused</c:v>
                </c:pt>
              </c:strCache>
            </c:strRef>
          </c:cat>
          <c:val>
            <c:numRef>
              <c:f>Sheet5!$B$1:$B$5</c:f>
              <c:numCache>
                <c:formatCode>0%</c:formatCode>
                <c:ptCount val="5"/>
                <c:pt idx="0">
                  <c:v>0.06</c:v>
                </c:pt>
                <c:pt idx="1">
                  <c:v>0.05</c:v>
                </c:pt>
                <c:pt idx="2">
                  <c:v>0.18</c:v>
                </c:pt>
                <c:pt idx="3">
                  <c:v>0.7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142-49E7-A2F5-B0EB264CD0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455456207389"/>
          <c:y val="0.354271167875343"/>
          <c:w val="0.170397435692605"/>
          <c:h val="0.29145748307916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0.82379</cdr:x>
      <cdr:y>0.16389</cdr:y>
    </cdr:from>
    <cdr:to>
      <cdr:x>0.96732</cdr:x>
      <cdr:y>0.29399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75889" y="970251"/>
          <a:ext cx="1407076" cy="770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rPr>
            <a:t>PERCENTAGE OF CASELOAD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EFEEA-A284-0847-8DC2-3F309E4D46CB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8C9B8-3B97-C645-9CF7-389C72D5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98893-C15B-44C5-85EE-6E75147179C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1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3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42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42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4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57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8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3394" y="1604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23392" y="1508788"/>
            <a:ext cx="1094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124123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58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5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16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59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8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67" y="6042901"/>
            <a:ext cx="1163372" cy="730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1639" y="6037462"/>
            <a:ext cx="953296" cy="74145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/>
          </p:nvPr>
        </p:nvGraphicFramePr>
        <p:xfrm>
          <a:off x="98425" y="98425"/>
          <a:ext cx="416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4163400" imgH="685800" progId="Package">
                  <p:embed/>
                </p:oleObj>
              </mc:Choice>
              <mc:Fallback>
                <p:oleObj name="Packager Shell Object" showAsIcon="1" r:id="rId3" imgW="41634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41640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617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23394" y="1604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5C5C5C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23392" y="1508788"/>
            <a:ext cx="1094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65000"/>
                  </a:prstClr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53655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0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7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1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3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10/25/17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5614-B734-4280-8F57-1D4947433C97}" type="slidenum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692" r:id="rId10"/>
    <p:sldLayoutId id="2147483702" r:id="rId11"/>
    <p:sldLayoutId id="214748372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Source Sans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2ADB-7D30-4CDA-A166-333DE990463F}" type="datetimeFigureOut">
              <a:rPr lang="en-US" smtClean="0"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Source Sans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E126-3B44-4B6B-A3B1-CA01FBCE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5B7D-C0DF-4D34-9131-74A2A6E491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unbundling_web_banner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6" b="41692"/>
          <a:stretch/>
        </p:blipFill>
        <p:spPr bwMode="auto">
          <a:xfrm>
            <a:off x="1" y="5952087"/>
            <a:ext cx="3416060" cy="89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 descr="unbundling_web_banner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8" t="10965" r="9356" b="63149"/>
          <a:stretch/>
        </p:blipFill>
        <p:spPr bwMode="auto">
          <a:xfrm>
            <a:off x="3416060" y="5952225"/>
            <a:ext cx="5447238" cy="88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16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fb.inreachce.com/Details?resultsPage=2&amp;sortBy=lowprice&amp;q=Search...&amp;searchType=1&amp;groupId=04b74c75-bd1c-44e6-be06-7aaa56cd8af1" TargetMode="External"/><Relationship Id="rId3" Type="http://schemas.openxmlformats.org/officeDocument/2006/relationships/hyperlink" Target="http://www.americanbarfoundation.org/research/summary/2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mericanbar.org/content/dam/aba/administrative/legal_education_and_admissions_to_the_bar/statistics/2016_law_graduate_employment_data.authcheckdam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277" y="344557"/>
            <a:ext cx="11754679" cy="163001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Futura Medium" charset="0"/>
                <a:ea typeface="Futura Medium" charset="0"/>
                <a:cs typeface="Futura Medium" charset="0"/>
              </a:rPr>
              <a:t>The Baseline:</a:t>
            </a:r>
            <a:br>
              <a:rPr lang="en-US" sz="4800" b="1" dirty="0" smtClean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4800" b="1" dirty="0" smtClean="0">
                <a:latin typeface="Futura Medium" charset="0"/>
                <a:ea typeface="Futura Medium" charset="0"/>
                <a:cs typeface="Futura Medium" charset="0"/>
              </a:rPr>
              <a:t>What We Know from the Research</a:t>
            </a:r>
            <a:endParaRPr lang="en-US" sz="48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261" y="2425148"/>
            <a:ext cx="9144000" cy="3445564"/>
          </a:xfrm>
        </p:spPr>
        <p:txBody>
          <a:bodyPr>
            <a:normAutofit fontScale="40000" lnSpcReduction="20000"/>
          </a:bodyPr>
          <a:lstStyle/>
          <a:p>
            <a:endParaRPr lang="en-US" sz="6400" dirty="0">
              <a:solidFill>
                <a:schemeClr val="tx2"/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sz="6400" dirty="0">
                <a:latin typeface="Futura Medium" charset="0"/>
                <a:ea typeface="Futura Medium" charset="0"/>
                <a:cs typeface="Futura Medium" charset="0"/>
              </a:rPr>
              <a:t>Moderator </a:t>
            </a:r>
            <a:r>
              <a:rPr lang="mr-IN" sz="6400" dirty="0">
                <a:latin typeface="Futura Medium" charset="0"/>
                <a:ea typeface="Futura Medium" charset="0"/>
                <a:cs typeface="Futura Medium" charset="0"/>
              </a:rPr>
              <a:t>–</a:t>
            </a:r>
            <a:r>
              <a:rPr lang="en-US" sz="6400" dirty="0">
                <a:latin typeface="Futura Medium" charset="0"/>
                <a:ea typeface="Futura Medium" charset="0"/>
                <a:cs typeface="Futura Medium" charset="0"/>
              </a:rPr>
              <a:t> John </a:t>
            </a:r>
            <a:r>
              <a:rPr lang="en-US" sz="6400" dirty="0" err="1">
                <a:latin typeface="Futura Medium" charset="0"/>
                <a:ea typeface="Futura Medium" charset="0"/>
                <a:cs typeface="Futura Medium" charset="0"/>
              </a:rPr>
              <a:t>Greacen</a:t>
            </a:r>
            <a:r>
              <a:rPr lang="en-US" sz="6400" dirty="0">
                <a:latin typeface="Futura Medium" charset="0"/>
                <a:ea typeface="Futura Medium" charset="0"/>
                <a:cs typeface="Futura Medium" charset="0"/>
              </a:rPr>
              <a:t>, </a:t>
            </a:r>
            <a:r>
              <a:rPr lang="en-US" sz="6400" dirty="0" err="1">
                <a:latin typeface="Futura Medium" charset="0"/>
                <a:ea typeface="Futura Medium" charset="0"/>
                <a:cs typeface="Futura Medium" charset="0"/>
              </a:rPr>
              <a:t>Greacen</a:t>
            </a:r>
            <a:r>
              <a:rPr lang="en-US" sz="6400" dirty="0">
                <a:latin typeface="Futura Medium" charset="0"/>
                <a:ea typeface="Futura Medium" charset="0"/>
                <a:cs typeface="Futura Medium" charset="0"/>
              </a:rPr>
              <a:t> Associates, LLC</a:t>
            </a:r>
          </a:p>
          <a:p>
            <a:endParaRPr lang="en-US" sz="6400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sz="6400" dirty="0">
                <a:latin typeface="Futura Medium" charset="0"/>
                <a:ea typeface="Futura Medium" charset="0"/>
                <a:cs typeface="Futura Medium" charset="0"/>
              </a:rPr>
              <a:t>Client Demand – Natalie Knowlton, Institute for the Advancement of the American Legal System </a:t>
            </a:r>
            <a:br>
              <a:rPr lang="en-US" sz="6400" dirty="0">
                <a:latin typeface="Futura Medium" charset="0"/>
                <a:ea typeface="Futura Medium" charset="0"/>
                <a:cs typeface="Futura Medium" charset="0"/>
              </a:rPr>
            </a:br>
            <a:endParaRPr lang="en-US" sz="6400" dirty="0">
              <a:latin typeface="Futura Medium" charset="0"/>
              <a:ea typeface="Futura Medium" charset="0"/>
              <a:cs typeface="Futura Medium" charset="0"/>
            </a:endParaRPr>
          </a:p>
          <a:p>
            <a:r>
              <a:rPr lang="en-US" sz="6400" dirty="0">
                <a:latin typeface="Futura Medium" charset="0"/>
                <a:ea typeface="Futura Medium" charset="0"/>
                <a:cs typeface="Futura Medium" charset="0"/>
              </a:rPr>
              <a:t>Lawyer Usage – Sara Smith, ABA Standing Committee on the Delivery of Legal Services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F99F0-F51D-465A-A8BF-6165F078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Voices for Civil Justice Summer 2017 Voters Study</a:t>
            </a: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03B469D6-E227-4CF2-B389-2B7559FC09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540314"/>
              </p:ext>
            </p:extLst>
          </p:nvPr>
        </p:nvGraphicFramePr>
        <p:xfrm>
          <a:off x="838200" y="18111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65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These Are Our Litigants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86" y="1313467"/>
            <a:ext cx="7150063" cy="5344672"/>
          </a:xfrm>
        </p:spPr>
      </p:pic>
    </p:spTree>
    <p:extLst>
      <p:ext uri="{BB962C8B-B14F-4D97-AF65-F5344CB8AC3E}">
        <p14:creationId xmlns:p14="http://schemas.microsoft.com/office/powerpoint/2010/main" val="34870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Examining the Who, Why, and How of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Self-Represented Litigants in Family Court </a:t>
            </a:r>
          </a:p>
          <a:p>
            <a:pPr marL="0" indent="0" algn="ctr">
              <a:buNone/>
            </a:pPr>
            <a:endParaRPr lang="en-US" sz="4000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IAALS </a:t>
            </a:r>
            <a:r>
              <a:rPr lang="en-US" sz="3200" i="1" dirty="0">
                <a:solidFill>
                  <a:schemeClr val="tx2"/>
                </a:solidFill>
                <a:latin typeface="+mj-lt"/>
              </a:rPr>
              <a:t>Honoring Families Initiative 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(2016)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0" y="274639"/>
            <a:ext cx="11205035" cy="273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62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Voice of The Litigant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738" y="1600202"/>
            <a:ext cx="4539727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“We make assumptions about litigants and what their needs are without truly, truly knowing what they are. And I think we all try to be very sympathetic to them, but we can’t know their experience.”</a:t>
            </a:r>
          </a:p>
          <a:p>
            <a:pPr marL="0" indent="0" algn="ctr">
              <a:buNone/>
            </a:pPr>
            <a:r>
              <a:rPr lang="mr-IN" sz="2000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i="1" dirty="0">
                <a:solidFill>
                  <a:schemeClr val="tx2"/>
                </a:solidFill>
                <a:latin typeface="+mj-lt"/>
              </a:rPr>
              <a:t>Cases Without Counsel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Court Participant </a:t>
            </a:r>
          </a:p>
          <a:p>
            <a:endParaRPr lang="en-US" dirty="0"/>
          </a:p>
        </p:txBody>
      </p:sp>
      <p:pic>
        <p:nvPicPr>
          <p:cNvPr id="4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r="2189"/>
          <a:stretch>
            <a:fillRect/>
          </a:stretch>
        </p:blipFill>
        <p:spPr>
          <a:xfrm>
            <a:off x="609600" y="1600202"/>
            <a:ext cx="4734362" cy="4949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124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Cases Without Counsel </a:t>
            </a:r>
            <a:r>
              <a:rPr lang="en-US" dirty="0">
                <a:solidFill>
                  <a:schemeClr val="tx2"/>
                </a:solidFill>
              </a:rPr>
              <a:t>Study Locations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9" y="1051891"/>
            <a:ext cx="10657242" cy="5445306"/>
          </a:xfrm>
        </p:spPr>
      </p:pic>
    </p:spTree>
    <p:extLst>
      <p:ext uri="{BB962C8B-B14F-4D97-AF65-F5344CB8AC3E}">
        <p14:creationId xmlns:p14="http://schemas.microsoft.com/office/powerpoint/2010/main" val="51440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9420"/>
              </p:ext>
            </p:extLst>
          </p:nvPr>
        </p:nvGraphicFramePr>
        <p:xfrm>
          <a:off x="6734989" y="1796528"/>
          <a:ext cx="45720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498893"/>
              </p:ext>
            </p:extLst>
          </p:nvPr>
        </p:nvGraphicFramePr>
        <p:xfrm>
          <a:off x="662881" y="1796528"/>
          <a:ext cx="45720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5600" y="1550832"/>
            <a:ext cx="285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RACE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4676" y="1550831"/>
            <a:ext cx="317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GENDER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SRL Participant Demographics</a:t>
            </a:r>
          </a:p>
        </p:txBody>
      </p:sp>
    </p:spTree>
    <p:extLst>
      <p:ext uri="{BB962C8B-B14F-4D97-AF65-F5344CB8AC3E}">
        <p14:creationId xmlns:p14="http://schemas.microsoft.com/office/powerpoint/2010/main" val="196608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844344"/>
              </p:ext>
            </p:extLst>
          </p:nvPr>
        </p:nvGraphicFramePr>
        <p:xfrm>
          <a:off x="6703885" y="1784453"/>
          <a:ext cx="45720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65480" y="1303639"/>
            <a:ext cx="324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INCOME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043118"/>
              </p:ext>
            </p:extLst>
          </p:nvPr>
        </p:nvGraphicFramePr>
        <p:xfrm>
          <a:off x="660893" y="1784453"/>
          <a:ext cx="45720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00178" y="1262452"/>
            <a:ext cx="324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EDUCATION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SRL Participant Demographics</a:t>
            </a:r>
          </a:p>
        </p:txBody>
      </p:sp>
    </p:spTree>
    <p:extLst>
      <p:ext uri="{BB962C8B-B14F-4D97-AF65-F5344CB8AC3E}">
        <p14:creationId xmlns:p14="http://schemas.microsoft.com/office/powerpoint/2010/main" val="31635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Top Motivations for Self-Representation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6" y="1579003"/>
            <a:ext cx="11306287" cy="50332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Top Challenges of Self-Representation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7" y="1600202"/>
            <a:ext cx="11295066" cy="50157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69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Many self-represented litigant participants would have liked </a:t>
            </a:r>
            <a:r>
              <a:rPr lang="mr-IN" dirty="0">
                <a:solidFill>
                  <a:schemeClr val="tx2"/>
                </a:solidFill>
              </a:rPr>
              <a:t>…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640"/>
            <a:ext cx="10972801" cy="503694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Legal assistance for the entire case:</a:t>
            </a:r>
          </a:p>
          <a:p>
            <a:pPr marL="800100" lvl="2" indent="0" algn="just">
              <a:buNone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“Though some participants recounted negative perceptions of or experiences with attorneys, most would have welcomed an attorney’s assistance for parts of or the whole case </a:t>
            </a:r>
            <a:r>
              <a:rPr lang="mr-IN" sz="1800" dirty="0">
                <a:solidFill>
                  <a:schemeClr val="tx2"/>
                </a:solidFill>
                <a:latin typeface="+mj-lt"/>
              </a:rPr>
              <a:t>…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. [T]he desire for legal advice or representation was substantial among CWC litigant participants, with more than 85% of those commenting on the issue expressing a desire for such legal assistance.” </a:t>
            </a:r>
            <a:r>
              <a:rPr lang="mr-IN" sz="1800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800" i="1" dirty="0">
                <a:solidFill>
                  <a:schemeClr val="tx2"/>
                </a:solidFill>
                <a:latin typeface="+mj-lt"/>
              </a:rPr>
              <a:t>Cases Without Counsel 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research report </a:t>
            </a:r>
          </a:p>
          <a:p>
            <a:endParaRPr lang="en-US" sz="2400" dirty="0">
              <a:solidFill>
                <a:schemeClr val="tx2"/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Help with: </a:t>
            </a:r>
          </a:p>
          <a:p>
            <a:pPr lvl="1">
              <a:buFont typeface="Wingdings" charset="2"/>
              <a:buChar char="q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Navigating processes/procedures</a:t>
            </a:r>
          </a:p>
          <a:p>
            <a:pPr lvl="1">
              <a:buFont typeface="Wingdings" charset="2"/>
              <a:buChar char="q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Forms/paperwork</a:t>
            </a:r>
          </a:p>
          <a:p>
            <a:pPr lvl="1">
              <a:buFont typeface="Wingdings" charset="2"/>
              <a:buChar char="q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Guidance on substantive issues</a:t>
            </a:r>
          </a:p>
          <a:p>
            <a:pPr lvl="1">
              <a:buFont typeface="Wingdings" charset="2"/>
              <a:buChar char="q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Trial preparation</a:t>
            </a:r>
          </a:p>
          <a:p>
            <a:pPr lvl="1">
              <a:buFont typeface="Wingdings" charset="2"/>
              <a:buChar char="q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Evidence presentation</a:t>
            </a:r>
          </a:p>
          <a:p>
            <a:pPr lvl="1">
              <a:buFont typeface="Wingdings" charset="2"/>
              <a:buChar char="q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Courtroom advocacy </a:t>
            </a:r>
          </a:p>
          <a:p>
            <a:pPr lvl="1">
              <a:buFont typeface="Wingdings" charset="2"/>
              <a:buChar char="q"/>
            </a:pP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35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0863C-C56A-4F2D-849C-B9A9F1D8E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91632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A Whole New World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They Are Voting With Their Feet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29" y="2722254"/>
            <a:ext cx="410210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24" y="3717307"/>
            <a:ext cx="4102100" cy="256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9" y="4292600"/>
            <a:ext cx="41021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Self-Represented Litigant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5974080" cy="5037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“The 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most common strategy participants cited for obtaining legal advice was taking advantage of initial or periodic consultations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—whether free or paid. Participants described using consultations for guidance, strategy, and document review, suggesting some creativity in exploring non-traditional means of securing legal services.” </a:t>
            </a:r>
          </a:p>
          <a:p>
            <a:pPr marL="0" indent="0" algn="ctr">
              <a:buNone/>
            </a:pPr>
            <a:r>
              <a:rPr lang="mr-IN" sz="2000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i="1" dirty="0">
                <a:solidFill>
                  <a:schemeClr val="tx2"/>
                </a:solidFill>
                <a:latin typeface="+mj-lt"/>
              </a:rPr>
              <a:t>Cases Without Counsel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research report</a:t>
            </a:r>
          </a:p>
        </p:txBody>
      </p:sp>
      <p:pic>
        <p:nvPicPr>
          <p:cNvPr id="4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r="18102"/>
          <a:stretch>
            <a:fillRect/>
          </a:stretch>
        </p:blipFill>
        <p:spPr>
          <a:xfrm>
            <a:off x="7403900" y="1600202"/>
            <a:ext cx="4178500" cy="47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14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3928" y="2070929"/>
            <a:ext cx="9144000" cy="28001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2" y="167951"/>
            <a:ext cx="5104693" cy="660607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4803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4" y="237316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Familiarity with Unbundling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103314"/>
              </p:ext>
            </p:extLst>
          </p:nvPr>
        </p:nvGraphicFramePr>
        <p:xfrm>
          <a:off x="429208" y="1156996"/>
          <a:ext cx="11078547" cy="551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4943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24" y="265308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Likelihood of Talking to Lawyer about Unbundling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056626"/>
              </p:ext>
            </p:extLst>
          </p:nvPr>
        </p:nvGraphicFramePr>
        <p:xfrm>
          <a:off x="609600" y="1184988"/>
          <a:ext cx="10972800" cy="539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441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Importance of Providing Unbundling by Income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8703" t="47501" r="38921" b="29250"/>
          <a:stretch/>
        </p:blipFill>
        <p:spPr bwMode="auto">
          <a:xfrm>
            <a:off x="2313992" y="1212980"/>
            <a:ext cx="9022702" cy="5327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548220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38" y="1932181"/>
            <a:ext cx="11131420" cy="27983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0CA2C6-46E6-4900-B4A1-76AC9079D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11" t="11564" r="29363" b="36191"/>
          <a:stretch/>
        </p:blipFill>
        <p:spPr>
          <a:xfrm>
            <a:off x="1874578" y="429513"/>
            <a:ext cx="8371310" cy="59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04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95" y="-205134"/>
            <a:ext cx="915260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Unbundled Percentage of Caseload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80509"/>
              </p:ext>
            </p:extLst>
          </p:nvPr>
        </p:nvGraphicFramePr>
        <p:xfrm>
          <a:off x="917509" y="741923"/>
          <a:ext cx="9803363" cy="592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1421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4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Unbundling Use by Practice Size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75698"/>
              </p:ext>
            </p:extLst>
          </p:nvPr>
        </p:nvGraphicFramePr>
        <p:xfrm>
          <a:off x="923731" y="1175657"/>
          <a:ext cx="10562253" cy="5430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23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Perspectives on Unbundling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0182"/>
            <a:ext cx="10972800" cy="5227818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j-lt"/>
              </a:rPr>
              <a:t>In your opinion, which of the following are reasons attorneys don’t offer unbundled legal services as part of their practice?</a:t>
            </a:r>
          </a:p>
          <a:p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Belief it wouldn’t work for much of their practice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Worry it would expose them to more malpractice claims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Concern that unbundling may be unethical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Prospective clients are not interested in unbundled legal services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Unbundled cases do not produce enough revenue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Difficulty getting enough clients to make unbundling worthwhile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Firm does not permit unbundling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68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0419" y="11133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Why They </a:t>
            </a:r>
            <a:r>
              <a:rPr lang="en-US" u="sng" dirty="0">
                <a:solidFill>
                  <a:schemeClr val="tx2"/>
                </a:solidFill>
              </a:rPr>
              <a:t>Don’t</a:t>
            </a:r>
            <a:r>
              <a:rPr lang="en-US" dirty="0">
                <a:solidFill>
                  <a:schemeClr val="tx2"/>
                </a:solidFill>
              </a:rPr>
              <a:t> Unbundle…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233203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766704"/>
              </p:ext>
            </p:extLst>
          </p:nvPr>
        </p:nvGraphicFramePr>
        <p:xfrm>
          <a:off x="977144" y="961053"/>
          <a:ext cx="10303566" cy="575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41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NCSC </a:t>
            </a:r>
            <a:r>
              <a:rPr lang="en-US" i="1" dirty="0" smtClean="0">
                <a:solidFill>
                  <a:schemeClr val="tx2"/>
                </a:solidFill>
              </a:rPr>
              <a:t>The Landscape of Civil Litigation</a:t>
            </a:r>
            <a:r>
              <a:rPr lang="en-US" dirty="0" smtClean="0">
                <a:solidFill>
                  <a:schemeClr val="tx2"/>
                </a:solidFill>
              </a:rPr>
              <a:t> study found </a:t>
            </a:r>
            <a:r>
              <a:rPr lang="mr-IN" dirty="0" smtClean="0">
                <a:solidFill>
                  <a:schemeClr val="tx2"/>
                </a:solidFill>
              </a:rPr>
              <a:t>…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24" y="1253067"/>
            <a:ext cx="5587120" cy="51032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Of almost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1 million state court civil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cases, only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8% of civil filings are tort or real property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cases; most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are debt collection, landlord/tenant, contract, foreclosure, and small claims matters.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Only 0.2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% had judgments for $500,000 or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more; 75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% had judgments for less than $5,200.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3F16-406D-4E37-A2E3-FEF45FFCFB68}" type="slidenum">
              <a:rPr lang="en-CA" smtClean="0"/>
              <a:t>3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60" y="1107400"/>
            <a:ext cx="3701589" cy="561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721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21" y="195942"/>
            <a:ext cx="8229600" cy="104360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From Those Who </a:t>
            </a:r>
            <a:r>
              <a:rPr lang="en-US" u="sng" dirty="0">
                <a:solidFill>
                  <a:schemeClr val="tx2"/>
                </a:solidFill>
              </a:rPr>
              <a:t>Do</a:t>
            </a:r>
            <a:r>
              <a:rPr lang="en-US" dirty="0">
                <a:solidFill>
                  <a:schemeClr val="tx2"/>
                </a:solidFill>
              </a:rPr>
              <a:t> Unbundle…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19158"/>
              </p:ext>
            </p:extLst>
          </p:nvPr>
        </p:nvGraphicFramePr>
        <p:xfrm>
          <a:off x="1017037" y="1007706"/>
          <a:ext cx="10226351" cy="568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1835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B4409-9022-4C59-B8B1-10E511C74B88}"/>
              </a:ext>
            </a:extLst>
          </p:cNvPr>
          <p:cNvSpPr/>
          <p:nvPr/>
        </p:nvSpPr>
        <p:spPr>
          <a:xfrm>
            <a:off x="375586" y="1449045"/>
            <a:ext cx="5505061" cy="5105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1631439"/>
            <a:ext cx="775613" cy="77697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599" y="2909185"/>
            <a:ext cx="775613" cy="776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9598" y="4186931"/>
            <a:ext cx="775613" cy="776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95018" y="1608576"/>
            <a:ext cx="775613" cy="7769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3175" y="2909184"/>
            <a:ext cx="775613" cy="7769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9599" y="5520143"/>
            <a:ext cx="775613" cy="7769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770896" y="1567497"/>
            <a:ext cx="3678182" cy="119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More guidance/clarity concerning </a:t>
            </a:r>
            <a:r>
              <a:rPr lang="en-US" sz="2400" b="1" dirty="0">
                <a:solidFill>
                  <a:schemeClr val="tx2"/>
                </a:solidFill>
              </a:rPr>
              <a:t>ethical obligations </a:t>
            </a:r>
            <a:r>
              <a:rPr lang="en-US" sz="2000" dirty="0">
                <a:solidFill>
                  <a:schemeClr val="tx2"/>
                </a:solidFill>
              </a:rPr>
              <a:t>for unbundled matters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770896" y="2843453"/>
            <a:ext cx="3780818" cy="119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More guidance/clarity concerning </a:t>
            </a:r>
            <a:r>
              <a:rPr lang="en-US" sz="2400" b="1" dirty="0">
                <a:solidFill>
                  <a:schemeClr val="tx2"/>
                </a:solidFill>
              </a:rPr>
              <a:t>malpractice exposure </a:t>
            </a:r>
            <a:r>
              <a:rPr lang="en-US" sz="2000" dirty="0">
                <a:solidFill>
                  <a:schemeClr val="tx2"/>
                </a:solidFill>
              </a:rPr>
              <a:t>for unbundled matters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62739" y="4114687"/>
            <a:ext cx="3611694" cy="119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More guidance/clarity concerning </a:t>
            </a:r>
            <a:r>
              <a:rPr lang="en-US" sz="2400" b="1" dirty="0">
                <a:solidFill>
                  <a:schemeClr val="tx2"/>
                </a:solidFill>
              </a:rPr>
              <a:t>court procedures </a:t>
            </a:r>
            <a:r>
              <a:rPr lang="en-US" sz="2000" dirty="0">
                <a:solidFill>
                  <a:schemeClr val="tx2"/>
                </a:solidFill>
              </a:rPr>
              <a:t>for unbundled matters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650209" y="1567497"/>
            <a:ext cx="2952328" cy="119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Sample limited-scope agreements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650209" y="5345286"/>
            <a:ext cx="2952328" cy="119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Opportunities to network with lawyers who unbundle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6B4392C-980D-42BB-897A-9F7D7830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47" y="273146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Would Encourage [More] Unbundling?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D4D656A-B06D-4E81-9BF6-54281358CC76}"/>
              </a:ext>
            </a:extLst>
          </p:cNvPr>
          <p:cNvSpPr/>
          <p:nvPr/>
        </p:nvSpPr>
        <p:spPr>
          <a:xfrm>
            <a:off x="6403175" y="5476521"/>
            <a:ext cx="775613" cy="7769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FC33CC9-1FAB-4AF4-99B5-5225996D56EC}"/>
              </a:ext>
            </a:extLst>
          </p:cNvPr>
          <p:cNvSpPr/>
          <p:nvPr/>
        </p:nvSpPr>
        <p:spPr>
          <a:xfrm>
            <a:off x="6403175" y="4157320"/>
            <a:ext cx="775613" cy="7769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763DD6-BCC4-4443-8770-C0B5F4EEB171}"/>
              </a:ext>
            </a:extLst>
          </p:cNvPr>
          <p:cNvSpPr txBox="1"/>
          <p:nvPr/>
        </p:nvSpPr>
        <p:spPr>
          <a:xfrm>
            <a:off x="834118" y="1804481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5A1FA0-25C3-4DE0-9707-297F71DE7AC1}"/>
              </a:ext>
            </a:extLst>
          </p:cNvPr>
          <p:cNvSpPr txBox="1"/>
          <p:nvPr/>
        </p:nvSpPr>
        <p:spPr>
          <a:xfrm>
            <a:off x="814780" y="3097199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A9B154B-831D-441E-9160-52719B3675F8}"/>
              </a:ext>
            </a:extLst>
          </p:cNvPr>
          <p:cNvSpPr txBox="1"/>
          <p:nvPr/>
        </p:nvSpPr>
        <p:spPr>
          <a:xfrm>
            <a:off x="834118" y="4359973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0FFE1D-515B-467A-BDB3-4C3F4778DCE5}"/>
              </a:ext>
            </a:extLst>
          </p:cNvPr>
          <p:cNvSpPr txBox="1"/>
          <p:nvPr/>
        </p:nvSpPr>
        <p:spPr>
          <a:xfrm>
            <a:off x="834118" y="5693185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64BCF18-9A7D-4BA7-B7A4-135F88749EF5}"/>
              </a:ext>
            </a:extLst>
          </p:cNvPr>
          <p:cNvSpPr txBox="1"/>
          <p:nvPr/>
        </p:nvSpPr>
        <p:spPr>
          <a:xfrm>
            <a:off x="6596906" y="1762082"/>
            <a:ext cx="475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BBA4EB9-CE32-4436-BE6A-0BB4B53F579D}"/>
              </a:ext>
            </a:extLst>
          </p:cNvPr>
          <p:cNvSpPr txBox="1"/>
          <p:nvPr/>
        </p:nvSpPr>
        <p:spPr>
          <a:xfrm>
            <a:off x="6624899" y="3097199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C2A9D5E-CC2B-41D0-AB23-09183EA420BB}"/>
              </a:ext>
            </a:extLst>
          </p:cNvPr>
          <p:cNvSpPr txBox="1"/>
          <p:nvPr/>
        </p:nvSpPr>
        <p:spPr>
          <a:xfrm>
            <a:off x="6633387" y="4330362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8E74DAA-50B9-4B4E-9436-10198FDE4C55}"/>
              </a:ext>
            </a:extLst>
          </p:cNvPr>
          <p:cNvSpPr txBox="1"/>
          <p:nvPr/>
        </p:nvSpPr>
        <p:spPr>
          <a:xfrm>
            <a:off x="6624899" y="5649563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0177C093-69C9-4D19-A9F5-9298B779ED2B}"/>
              </a:ext>
            </a:extLst>
          </p:cNvPr>
          <p:cNvSpPr txBox="1">
            <a:spLocks/>
          </p:cNvSpPr>
          <p:nvPr/>
        </p:nvSpPr>
        <p:spPr>
          <a:xfrm>
            <a:off x="1754703" y="5362792"/>
            <a:ext cx="3813203" cy="119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Programs to </a:t>
            </a:r>
            <a:r>
              <a:rPr lang="en-US" sz="2400" b="1" dirty="0">
                <a:solidFill>
                  <a:schemeClr val="tx2"/>
                </a:solidFill>
              </a:rPr>
              <a:t>connect you with prospective clients </a:t>
            </a:r>
            <a:r>
              <a:rPr lang="en-US" sz="2000" dirty="0">
                <a:solidFill>
                  <a:schemeClr val="tx2"/>
                </a:solidFill>
              </a:rPr>
              <a:t>interested in unbundled legal services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B97453E0-312D-4CE5-936C-F2EEAEA3C389}"/>
              </a:ext>
            </a:extLst>
          </p:cNvPr>
          <p:cNvSpPr txBox="1">
            <a:spLocks/>
          </p:cNvSpPr>
          <p:nvPr/>
        </p:nvSpPr>
        <p:spPr>
          <a:xfrm>
            <a:off x="7650209" y="4018588"/>
            <a:ext cx="3117318" cy="119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Information to better understand fee structures for unbundled legal services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xmlns="" id="{35E7BAE4-DFF5-43F1-8280-1EB02EF57634}"/>
              </a:ext>
            </a:extLst>
          </p:cNvPr>
          <p:cNvSpPr txBox="1">
            <a:spLocks/>
          </p:cNvSpPr>
          <p:nvPr/>
        </p:nvSpPr>
        <p:spPr>
          <a:xfrm>
            <a:off x="7650209" y="2798371"/>
            <a:ext cx="2952328" cy="119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Nothing. Unbundling is just not in my future</a:t>
            </a:r>
          </a:p>
        </p:txBody>
      </p:sp>
    </p:spTree>
    <p:extLst>
      <p:ext uri="{BB962C8B-B14F-4D97-AF65-F5344CB8AC3E}">
        <p14:creationId xmlns:p14="http://schemas.microsoft.com/office/powerpoint/2010/main" val="23913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NCSC </a:t>
            </a:r>
            <a:r>
              <a:rPr lang="en-US" i="1" dirty="0" smtClean="0">
                <a:solidFill>
                  <a:schemeClr val="tx2"/>
                </a:solidFill>
              </a:rPr>
              <a:t>The Landscape of Civil Litigation </a:t>
            </a:r>
            <a:r>
              <a:rPr lang="en-US" dirty="0" smtClean="0">
                <a:solidFill>
                  <a:schemeClr val="tx2"/>
                </a:solidFill>
              </a:rPr>
              <a:t>study found </a:t>
            </a:r>
            <a:r>
              <a:rPr lang="mr-IN" dirty="0" smtClean="0">
                <a:solidFill>
                  <a:schemeClr val="tx2"/>
                </a:solidFill>
              </a:rPr>
              <a:t>…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6922"/>
            <a:ext cx="4164281" cy="3508937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sz="3200" i="1" dirty="0" smtClean="0">
                <a:solidFill>
                  <a:schemeClr val="tx2"/>
                </a:solidFill>
                <a:latin typeface="+mj-lt"/>
              </a:rPr>
              <a:t>Plaintiffs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are represented in over 95% of contract, tort, and real property cases, in 80% of “other” civil cases, and in 68% of small claims cases.  </a:t>
            </a:r>
          </a:p>
          <a:p>
            <a:pPr marL="0" indent="0">
              <a:buNone/>
            </a:pPr>
            <a:endParaRPr lang="en-US" sz="2400" i="1" dirty="0" smtClean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23F16-406D-4E37-A2E3-FEF45FFCFB68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780810" y="1417639"/>
            <a:ext cx="4465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tx2"/>
                </a:solidFill>
                <a:latin typeface="+mj-lt"/>
              </a:rPr>
              <a:t>Defendants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are represented in only 2% of small claims, 21% of contract matters, 33% of “other” civil matters, 41% of real property matters, and 64% of tort cases.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148" y="5225143"/>
            <a:ext cx="1040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  <a:latin typeface="+mj-lt"/>
              </a:rPr>
              <a:t>76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% of cases involved </a:t>
            </a:r>
            <a:r>
              <a:rPr lang="en-US" sz="3200" i="1" dirty="0">
                <a:solidFill>
                  <a:schemeClr val="tx2"/>
                </a:solidFill>
                <a:latin typeface="+mj-lt"/>
              </a:rPr>
              <a:t>at least 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one self-represented 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party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3885" y="2600696"/>
            <a:ext cx="148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V.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11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71032"/>
            <a:ext cx="109728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NCSC </a:t>
            </a:r>
            <a:r>
              <a:rPr lang="en-US" dirty="0">
                <a:solidFill>
                  <a:schemeClr val="tx2"/>
                </a:solidFill>
              </a:rPr>
              <a:t>1992 </a:t>
            </a:r>
            <a:r>
              <a:rPr lang="en-US" dirty="0" smtClean="0">
                <a:solidFill>
                  <a:schemeClr val="tx2"/>
                </a:solidFill>
              </a:rPr>
              <a:t>vs. 2015 Surveys </a:t>
            </a:r>
            <a:r>
              <a:rPr lang="en-US" dirty="0">
                <a:solidFill>
                  <a:schemeClr val="tx2"/>
                </a:solidFill>
              </a:rPr>
              <a:t>of </a:t>
            </a:r>
            <a:r>
              <a:rPr lang="en-US" dirty="0" smtClean="0">
                <a:solidFill>
                  <a:schemeClr val="tx2"/>
                </a:solidFill>
              </a:rPr>
              <a:t>Non-family </a:t>
            </a: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ivil </a:t>
            </a: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ases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% of Represented Defendants 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1879172"/>
              </p:ext>
            </p:extLst>
          </p:nvPr>
        </p:nvGraphicFramePr>
        <p:xfrm>
          <a:off x="686766" y="2395959"/>
          <a:ext cx="5386388" cy="418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996517" y="1853831"/>
            <a:ext cx="6018534" cy="63976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% of Cases with at Least One Self-Represented / Unrepresented Party 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3244897"/>
              </p:ext>
            </p:extLst>
          </p:nvPr>
        </p:nvGraphicFramePr>
        <p:xfrm>
          <a:off x="6192838" y="2626288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38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Nationwide Multi-year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rend in Reduced Civil </a:t>
            </a:r>
            <a:r>
              <a:rPr lang="en-US" dirty="0">
                <a:solidFill>
                  <a:schemeClr val="tx2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ilings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9" y="2519260"/>
            <a:ext cx="3998608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53" y="2519260"/>
            <a:ext cx="3951288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5631" y="1657364"/>
            <a:ext cx="5870369" cy="63976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j-lt"/>
              </a:rPr>
              <a:t>Los Angeles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County: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50% reduction in limited civil filings between 2008 and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2016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idx="1"/>
          </p:nvPr>
        </p:nvSpPr>
        <p:spPr>
          <a:xfrm>
            <a:off x="6195483" y="1595132"/>
            <a:ext cx="5386917" cy="6397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Ohio: 40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% reduction in civil filings</a:t>
            </a:r>
          </a:p>
        </p:txBody>
      </p:sp>
    </p:spTree>
    <p:extLst>
      <p:ext uri="{BB962C8B-B14F-4D97-AF65-F5344CB8AC3E}">
        <p14:creationId xmlns:p14="http://schemas.microsoft.com/office/powerpoint/2010/main" val="284545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Persons </a:t>
            </a:r>
            <a:r>
              <a:rPr lang="en-US" dirty="0">
                <a:solidFill>
                  <a:schemeClr val="tx2"/>
                </a:solidFill>
              </a:rPr>
              <a:t>with </a:t>
            </a:r>
            <a:r>
              <a:rPr lang="en-US" dirty="0" smtClean="0">
                <a:solidFill>
                  <a:schemeClr val="tx2"/>
                </a:solidFill>
              </a:rPr>
              <a:t>Civil 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egal </a:t>
            </a: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roblem </a:t>
            </a:r>
            <a:r>
              <a:rPr lang="en-US" dirty="0">
                <a:solidFill>
                  <a:schemeClr val="tx2"/>
                </a:solidFill>
              </a:rPr>
              <a:t>H</a:t>
            </a:r>
            <a:r>
              <a:rPr lang="en-US" dirty="0" smtClean="0">
                <a:solidFill>
                  <a:schemeClr val="tx2"/>
                </a:solidFill>
              </a:rPr>
              <a:t>elped </a:t>
            </a:r>
            <a:r>
              <a:rPr lang="en-US" dirty="0">
                <a:solidFill>
                  <a:schemeClr val="tx2"/>
                </a:solidFill>
              </a:rPr>
              <a:t>by </a:t>
            </a:r>
            <a:r>
              <a:rPr lang="en-US" dirty="0" smtClean="0">
                <a:solidFill>
                  <a:schemeClr val="tx2"/>
                </a:solidFill>
              </a:rPr>
              <a:t>Lawyers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36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+mj-lt"/>
              </a:rPr>
              <a:t>15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% of persons with civil legal problems seek help from </a:t>
            </a: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lawyers 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hlinkClick r:id="rId2"/>
              </a:rPr>
              <a:t>Jordan </a:t>
            </a:r>
            <a:r>
              <a:rPr lang="en-US" sz="3200" dirty="0">
                <a:solidFill>
                  <a:schemeClr val="tx2"/>
                </a:solidFill>
                <a:latin typeface="+mj-lt"/>
                <a:hlinkClick r:id="rId2"/>
              </a:rPr>
              <a:t>Furlong of Edge Consulting,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hlinkClick r:id="rId2"/>
              </a:rPr>
              <a:t>Canada</a:t>
            </a: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)</a:t>
            </a:r>
            <a:endParaRPr lang="en-US" sz="3600" b="1" dirty="0" smtClean="0">
              <a:solidFill>
                <a:schemeClr val="tx2"/>
              </a:solidFill>
              <a:latin typeface="+mj-lt"/>
            </a:endParaRPr>
          </a:p>
          <a:p>
            <a:endParaRPr lang="en-US" sz="36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+mj-lt"/>
              </a:rPr>
              <a:t>11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% of persons with civil legal problems seek help from lawyers or the legal </a:t>
            </a: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system (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hlinkClick r:id="rId3"/>
              </a:rPr>
              <a:t>Rebecca </a:t>
            </a:r>
            <a:r>
              <a:rPr lang="en-US" sz="3200" dirty="0">
                <a:solidFill>
                  <a:schemeClr val="tx2"/>
                </a:solidFill>
                <a:latin typeface="+mj-lt"/>
                <a:hlinkClick r:id="rId3"/>
              </a:rPr>
              <a:t>Sandefur, Community Needs and Services Study (2013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hlinkClick r:id="rId3"/>
              </a:rPr>
              <a:t>)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)</a:t>
            </a:r>
            <a:endParaRPr lang="en-US" sz="3200" i="1" u="sng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1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Law </a:t>
            </a:r>
            <a:r>
              <a:rPr lang="en-US" dirty="0" smtClean="0">
                <a:solidFill>
                  <a:schemeClr val="tx2"/>
                </a:solidFill>
              </a:rPr>
              <a:t>School Graduates </a:t>
            </a:r>
            <a:r>
              <a:rPr lang="en-US" u="sng" dirty="0" smtClean="0">
                <a:solidFill>
                  <a:schemeClr val="tx2"/>
                </a:solidFill>
              </a:rPr>
              <a:t>Not</a:t>
            </a:r>
            <a:r>
              <a:rPr lang="en-US" dirty="0" smtClean="0">
                <a:solidFill>
                  <a:schemeClr val="tx2"/>
                </a:solidFill>
              </a:rPr>
              <a:t> Employed </a:t>
            </a:r>
            <a:r>
              <a:rPr lang="en-US" dirty="0">
                <a:solidFill>
                  <a:schemeClr val="tx2"/>
                </a:solidFill>
              </a:rPr>
              <a:t>in </a:t>
            </a:r>
            <a:r>
              <a:rPr lang="en-US" dirty="0" smtClean="0">
                <a:solidFill>
                  <a:schemeClr val="tx2"/>
                </a:solidFill>
              </a:rPr>
              <a:t>Long-term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Full-time </a:t>
            </a:r>
            <a:r>
              <a:rPr lang="en-US" dirty="0">
                <a:solidFill>
                  <a:schemeClr val="tx2"/>
                </a:solidFill>
              </a:rPr>
              <a:t>J</a:t>
            </a:r>
            <a:r>
              <a:rPr lang="en-US" dirty="0" smtClean="0">
                <a:solidFill>
                  <a:schemeClr val="tx2"/>
                </a:solidFill>
              </a:rPr>
              <a:t>obs </a:t>
            </a:r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equiring </a:t>
            </a:r>
            <a:r>
              <a:rPr lang="en-US" dirty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ar Passage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40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2016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law school graduates down 7% from 2015</a:t>
            </a:r>
          </a:p>
          <a:p>
            <a:endParaRPr lang="en-US" sz="4000" dirty="0">
              <a:solidFill>
                <a:schemeClr val="tx2"/>
              </a:solidFill>
              <a:latin typeface="+mj-lt"/>
            </a:endParaRPr>
          </a:p>
          <a:p>
            <a:r>
              <a:rPr lang="en-US" sz="4000" dirty="0">
                <a:solidFill>
                  <a:schemeClr val="tx2"/>
                </a:solidFill>
                <a:latin typeface="+mj-lt"/>
              </a:rPr>
              <a:t>Data on graduates for whom employment status is 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known: 96% </a:t>
            </a:r>
            <a:r>
              <a:rPr lang="mr-IN" sz="4000" dirty="0" smtClean="0">
                <a:solidFill>
                  <a:schemeClr val="tx2"/>
                </a:solidFill>
                <a:latin typeface="+mj-lt"/>
              </a:rPr>
              <a:t>–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98%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  <a:p>
            <a:endParaRPr lang="en-US" sz="4000" dirty="0">
              <a:solidFill>
                <a:schemeClr val="tx2"/>
              </a:solidFill>
              <a:latin typeface="+mj-lt"/>
            </a:endParaRPr>
          </a:p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2015: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15,496 (41%) not hired for such positions</a:t>
            </a:r>
          </a:p>
          <a:p>
            <a:endParaRPr lang="en-US" sz="4000" dirty="0">
              <a:solidFill>
                <a:schemeClr val="tx2"/>
              </a:solidFill>
              <a:latin typeface="+mj-lt"/>
            </a:endParaRPr>
          </a:p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2016: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12,819  (32%) not hired for such positions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Source: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hlinkClick r:id="rId2"/>
              </a:rPr>
              <a:t>ABA Section of Legal Education and Admissions to the Bar, 2016 Law Graduate Employment Data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49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Voices for Civil Justice Summer 2017 Voters Study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35B6FD2-5FD8-4EC0-8AC5-E8A577915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18819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578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883</Words>
  <Application>Microsoft Macintosh PowerPoint</Application>
  <PresentationFormat>Widescreen</PresentationFormat>
  <Paragraphs>144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</vt:lpstr>
      <vt:lpstr>Calibri Light</vt:lpstr>
      <vt:lpstr>Futura Medium</vt:lpstr>
      <vt:lpstr>Futura Std Book</vt:lpstr>
      <vt:lpstr>Source Sans Pro Light</vt:lpstr>
      <vt:lpstr>Times New Roman</vt:lpstr>
      <vt:lpstr>Wingdings</vt:lpstr>
      <vt:lpstr>Arial</vt:lpstr>
      <vt:lpstr>3_Office Theme</vt:lpstr>
      <vt:lpstr>2_Office Theme</vt:lpstr>
      <vt:lpstr>Office Theme</vt:lpstr>
      <vt:lpstr>Packager Shell Object</vt:lpstr>
      <vt:lpstr>The Baseline: What We Know from the Research</vt:lpstr>
      <vt:lpstr>A Whole New World They Are Voting With Their Feet</vt:lpstr>
      <vt:lpstr>NCSC The Landscape of Civil Litigation study found …  </vt:lpstr>
      <vt:lpstr>NCSC The Landscape of Civil Litigation study found …  </vt:lpstr>
      <vt:lpstr>NCSC 1992 vs. 2015 Surveys of Non-family Civil Cases</vt:lpstr>
      <vt:lpstr>Nationwide Multi-year Trend in Reduced Civil Filings</vt:lpstr>
      <vt:lpstr>Persons with Civil Legal Problem Helped by Lawyers</vt:lpstr>
      <vt:lpstr>Law School Graduates Not Employed in Long-term, Full-time Jobs Requiring Bar Passage</vt:lpstr>
      <vt:lpstr>Voices for Civil Justice Summer 2017 Voters Study</vt:lpstr>
      <vt:lpstr>Voices for Civil Justice Summer 2017 Voters Study</vt:lpstr>
      <vt:lpstr>These Are Our Litigants</vt:lpstr>
      <vt:lpstr>PowerPoint Presentation</vt:lpstr>
      <vt:lpstr>The Voice of The Litigant </vt:lpstr>
      <vt:lpstr>Cases Without Counsel Study Locations</vt:lpstr>
      <vt:lpstr>SRL Participant Demographics</vt:lpstr>
      <vt:lpstr>SRL Participant Demographics</vt:lpstr>
      <vt:lpstr>Top Motivations for Self-Representation</vt:lpstr>
      <vt:lpstr>Top Challenges of Self-Representation</vt:lpstr>
      <vt:lpstr>Many self-represented litigant participants would have liked … </vt:lpstr>
      <vt:lpstr>Self-Represented Litigant Strategies </vt:lpstr>
      <vt:lpstr>PowerPoint Presentation</vt:lpstr>
      <vt:lpstr>Familiarity with Unbundling</vt:lpstr>
      <vt:lpstr>Likelihood of Talking to Lawyer about Unbundling</vt:lpstr>
      <vt:lpstr>Importance of Providing Unbundling by Income</vt:lpstr>
      <vt:lpstr>PowerPoint Presentation</vt:lpstr>
      <vt:lpstr>Unbundled Percentage of Caseload</vt:lpstr>
      <vt:lpstr>Unbundling Use by Practice Size</vt:lpstr>
      <vt:lpstr>Perspectives on Unbundling </vt:lpstr>
      <vt:lpstr>Why They Don’t Unbundle…</vt:lpstr>
      <vt:lpstr>From Those Who Do Unbundle…</vt:lpstr>
      <vt:lpstr>What Would Encourage [More] Unbundling?</vt:lpstr>
    </vt:vector>
  </TitlesOfParts>
  <Company>American Bar Association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Sara</dc:creator>
  <cp:lastModifiedBy>Natalie Knowlton</cp:lastModifiedBy>
  <cp:revision>102</cp:revision>
  <dcterms:created xsi:type="dcterms:W3CDTF">2017-03-13T21:43:38Z</dcterms:created>
  <dcterms:modified xsi:type="dcterms:W3CDTF">2017-10-26T02:22:51Z</dcterms:modified>
</cp:coreProperties>
</file>