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71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DF3814-2255-4142-A061-C58E1A71E8BE}" type="datetimeFigureOut">
              <a:rPr lang="en-US" smtClean="0"/>
              <a:t>11/7/2017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4344D5-2F14-4077-8590-70353A0934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275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F98893-C15B-44C5-85EE-6E75147179CD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869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EFC"/>
              </a:clrFrom>
              <a:clrTo>
                <a:srgbClr val="FFFEF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5350" y="6042901"/>
            <a:ext cx="872529" cy="73057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251229" y="6037463"/>
            <a:ext cx="714972" cy="741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56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338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707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515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35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9671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 userDrawn="1">
            <p:extLst>
              <p:ext uri="{D42A27DB-BD31-4B8C-83A1-F6EECF244321}">
                <p14:modId xmlns:p14="http://schemas.microsoft.com/office/powerpoint/2010/main" val="3082540471"/>
              </p:ext>
            </p:extLst>
          </p:nvPr>
        </p:nvGraphicFramePr>
        <p:xfrm>
          <a:off x="73819" y="98425"/>
          <a:ext cx="312301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Packager Shell Object" showAsIcon="1" r:id="rId3" imgW="4163400" imgH="685800" progId="Package">
                  <p:embed/>
                </p:oleObj>
              </mc:Choice>
              <mc:Fallback>
                <p:oleObj name="Packager Shell Object" showAsIcon="1" r:id="rId3" imgW="416340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819" y="98425"/>
                        <a:ext cx="312301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53688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410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71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0362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18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37E126-3B44-4B6B-A3B1-CA01FBCEE27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11/7/2017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685B7D-C0DF-4D34-9131-74A2A6E491B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7" name="Picture 3" descr="unbundling_web_banner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006" b="41692"/>
          <a:stretch/>
        </p:blipFill>
        <p:spPr bwMode="auto">
          <a:xfrm>
            <a:off x="1" y="5952087"/>
            <a:ext cx="2562045" cy="897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pic>
        <p:nvPicPr>
          <p:cNvPr id="1029" name="Picture 5" descr="unbundling_web_banner"/>
          <p:cNvPicPr>
            <a:picLocks noChangeAspect="1" noChangeArrowheads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8" t="10965" r="9356" b="63149"/>
          <a:stretch/>
        </p:blipFill>
        <p:spPr bwMode="auto">
          <a:xfrm>
            <a:off x="2562045" y="5952226"/>
            <a:ext cx="4085429" cy="8815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541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381000"/>
            <a:ext cx="6413757" cy="783202"/>
          </a:xfrm>
        </p:spPr>
        <p:txBody>
          <a:bodyPr>
            <a:normAutofit fontScale="90000"/>
          </a:bodyPr>
          <a:lstStyle/>
          <a:p>
            <a:r>
              <a:rPr lang="en-US" sz="3200" dirty="0" smtClean="0">
                <a:latin typeface="Futura Std Book" panose="020B0502020204020303" pitchFamily="34" charset="0"/>
              </a:rPr>
              <a:t/>
            </a:r>
            <a:br>
              <a:rPr lang="en-US" sz="3200" dirty="0" smtClean="0">
                <a:latin typeface="Futura Std Book" panose="020B0502020204020303" pitchFamily="34" charset="0"/>
              </a:rPr>
            </a:br>
            <a:r>
              <a:rPr lang="en-US" sz="3200" dirty="0" smtClean="0">
                <a:latin typeface="Futura Std Book" panose="020B0502020204020303" pitchFamily="34" charset="0"/>
              </a:rPr>
              <a:t>Finding your Community</a:t>
            </a:r>
            <a:endParaRPr lang="en-US" sz="3200" dirty="0">
              <a:latin typeface="Futura Std Book" panose="020B0502020204020303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1524000"/>
            <a:ext cx="3001361" cy="2065282"/>
          </a:xfrm>
        </p:spPr>
        <p:txBody>
          <a:bodyPr>
            <a:normAutofit fontScale="25000" lnSpcReduction="20000"/>
          </a:bodyPr>
          <a:lstStyle/>
          <a:p>
            <a:pPr>
              <a:spcBef>
                <a:spcPts val="0"/>
              </a:spcBef>
              <a:spcAft>
                <a:spcPts val="1000"/>
              </a:spcAft>
            </a:pPr>
            <a:endParaRPr lang="en-US" sz="6400" dirty="0" smtClean="0">
              <a:solidFill>
                <a:schemeClr val="tx1">
                  <a:lumMod val="65000"/>
                  <a:lumOff val="35000"/>
                </a:schemeClr>
              </a:solidFill>
              <a:latin typeface="Futura Std Book" panose="020B0502020204020303" pitchFamily="34" charset="0"/>
            </a:endParaRPr>
          </a:p>
          <a:p>
            <a:pPr>
              <a:spcBef>
                <a:spcPts val="0"/>
              </a:spcBef>
              <a:spcAft>
                <a:spcPts val="1000"/>
              </a:spcAft>
            </a:pPr>
            <a:r>
              <a:rPr lang="en-US" sz="6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Std Book" panose="020B0502020204020303" pitchFamily="34" charset="0"/>
              </a:rPr>
              <a:t>Crawling</a:t>
            </a:r>
          </a:p>
          <a:p>
            <a:pPr marL="342900" indent="-342900" algn="l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5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Std Book" panose="020B0502020204020303" pitchFamily="34" charset="0"/>
              </a:rPr>
              <a:t>Few, if any enabling rules</a:t>
            </a:r>
          </a:p>
          <a:p>
            <a:pPr marL="342900" indent="-342900" algn="l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5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Std Book" panose="020B0502020204020303" pitchFamily="34" charset="0"/>
              </a:rPr>
              <a:t>Limited Scope Rep. under consideration/not authorized</a:t>
            </a:r>
          </a:p>
          <a:p>
            <a:pPr marL="342900" indent="-342900" algn="l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5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Std Book" panose="020B0502020204020303" pitchFamily="34" charset="0"/>
              </a:rPr>
              <a:t>Many in bar do not know what unbundling is or how to incorporate</a:t>
            </a:r>
          </a:p>
          <a:p>
            <a:pPr marL="342900" indent="-342900" algn="l"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en-US" sz="5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Futura Std Book" panose="020B0502020204020303" pitchFamily="34" charset="0"/>
              </a:rPr>
              <a:t>Many judges are reluctant to allow the practice</a:t>
            </a:r>
            <a:endParaRPr lang="en-US" sz="5200" dirty="0">
              <a:solidFill>
                <a:schemeClr val="tx1">
                  <a:lumMod val="65000"/>
                  <a:lumOff val="35000"/>
                </a:schemeClr>
              </a:solidFill>
              <a:latin typeface="Futura Std Book" panose="020B05020202040203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0" y="1828800"/>
            <a:ext cx="2483069" cy="3216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Futura Std Book" pitchFamily="34" charset="0"/>
              </a:rPr>
              <a:t>Walking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Futura Std Book" pitchFamily="34" charset="0"/>
              </a:rPr>
              <a:t>Some enabling rules governing limited scope are in place or being considered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Futura Std Book" pitchFamily="34" charset="0"/>
              </a:rPr>
              <a:t>The State Bar Assoc. has CLE on unbundling or similar programming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Futura Std Book" pitchFamily="34" charset="0"/>
              </a:rPr>
              <a:t>A few lawyers in jurisdiction are known to offer unbundled legal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Futura Std Book" pitchFamily="34" charset="0"/>
              </a:rPr>
              <a:t>Courts are accepting of the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8526" y="3200400"/>
            <a:ext cx="3180693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solidFill>
                  <a:prstClr val="black">
                    <a:lumMod val="65000"/>
                    <a:lumOff val="35000"/>
                  </a:prstClr>
                </a:solidFill>
                <a:latin typeface="Futura Std Book" pitchFamily="34" charset="0"/>
              </a:rPr>
              <a:t>Running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Futura Std Book" pitchFamily="34" charset="0"/>
              </a:rPr>
              <a:t>Unbundling is or is becoming commonplace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Futura Std Book" pitchFamily="34" charset="0"/>
              </a:rPr>
              <a:t>Clients are beginning to understand what unbundling means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Futura Std Book" pitchFamily="34" charset="0"/>
              </a:rPr>
              <a:t>State Bar Assoc. has frequent CLE on unbundling or similar programming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Futura Std Book" pitchFamily="34" charset="0"/>
              </a:rPr>
              <a:t>Attorneys offering unbundled legal services are advertising in a way that educates clients on service delivery model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300" dirty="0">
                <a:solidFill>
                  <a:prstClr val="black">
                    <a:lumMod val="65000"/>
                    <a:lumOff val="35000"/>
                  </a:prstClr>
                </a:solidFill>
                <a:latin typeface="Futura Std Book" pitchFamily="34" charset="0"/>
              </a:rPr>
              <a:t>Judges encourage limited scope representation</a:t>
            </a:r>
          </a:p>
          <a:p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39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128</Words>
  <Application>Microsoft Office PowerPoint</Application>
  <PresentationFormat>On-screen Show (4:3)</PresentationFormat>
  <Paragraphs>19</Paragraphs>
  <Slides>1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2_Office Theme</vt:lpstr>
      <vt:lpstr>Packager Shell Object</vt:lpstr>
      <vt:lpstr> Finding your Community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Creating Breakout Sessions Finding your Community</dc:title>
  <dc:creator>temp</dc:creator>
  <cp:lastModifiedBy>temp</cp:lastModifiedBy>
  <cp:revision>2</cp:revision>
  <dcterms:created xsi:type="dcterms:W3CDTF">2017-11-06T17:29:24Z</dcterms:created>
  <dcterms:modified xsi:type="dcterms:W3CDTF">2017-11-07T21:44:30Z</dcterms:modified>
</cp:coreProperties>
</file>