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72" r:id="rId2"/>
    <p:sldId id="282" r:id="rId3"/>
    <p:sldId id="283" r:id="rId4"/>
    <p:sldId id="284" r:id="rId5"/>
    <p:sldId id="285" r:id="rId6"/>
    <p:sldId id="286" r:id="rId7"/>
    <p:sldId id="287" r:id="rId8"/>
    <p:sldId id="288" r:id="rId9"/>
    <p:sldId id="289" r:id="rId10"/>
    <p:sldId id="273" r:id="rId11"/>
    <p:sldId id="274" r:id="rId12"/>
    <p:sldId id="290" r:id="rId13"/>
    <p:sldId id="291" r:id="rId14"/>
    <p:sldId id="277" r:id="rId15"/>
    <p:sldId id="278" r:id="rId16"/>
    <p:sldId id="292" r:id="rId17"/>
    <p:sldId id="293" r:id="rId1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474" autoAdjust="0"/>
    <p:restoredTop sz="94660"/>
  </p:normalViewPr>
  <p:slideViewPr>
    <p:cSldViewPr snapToGrid="0">
      <p:cViewPr varScale="1">
        <p:scale>
          <a:sx n="117" d="100"/>
          <a:sy n="117" d="100"/>
        </p:scale>
        <p:origin x="-114"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0FFBD179-21FB-45B0-9D91-7712E5B5FA47}" type="datetimeFigureOut">
              <a:rPr lang="en-US" smtClean="0"/>
              <a:t>11/7/2017</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E5AF611D-ECC6-41BB-A8B1-4D3B95F31048}" type="slidenum">
              <a:rPr lang="en-US" smtClean="0"/>
              <a:t>‹#›</a:t>
            </a:fld>
            <a:endParaRPr lang="en-US"/>
          </a:p>
        </p:txBody>
      </p:sp>
    </p:spTree>
    <p:extLst>
      <p:ext uri="{BB962C8B-B14F-4D97-AF65-F5344CB8AC3E}">
        <p14:creationId xmlns:p14="http://schemas.microsoft.com/office/powerpoint/2010/main" val="8153845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DD833FD-32A6-417C-BF1F-C77B22DAE855}" type="datetimeFigureOut">
              <a:rPr lang="en-US" smtClean="0"/>
              <a:t>11/7/2017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DF98893-C15B-44C5-85EE-6E75147179CD}" type="slidenum">
              <a:rPr lang="en-US" smtClean="0"/>
              <a:t>‹#›</a:t>
            </a:fld>
            <a:endParaRPr lang="en-US"/>
          </a:p>
        </p:txBody>
      </p:sp>
    </p:spTree>
    <p:extLst>
      <p:ext uri="{BB962C8B-B14F-4D97-AF65-F5344CB8AC3E}">
        <p14:creationId xmlns:p14="http://schemas.microsoft.com/office/powerpoint/2010/main" val="2961488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F98893-C15B-44C5-85EE-6E75147179CD}" type="slidenum">
              <a:rPr lang="en-US" smtClean="0"/>
              <a:t>1</a:t>
            </a:fld>
            <a:endParaRPr lang="en-US" dirty="0"/>
          </a:p>
        </p:txBody>
      </p:sp>
    </p:spTree>
    <p:extLst>
      <p:ext uri="{BB962C8B-B14F-4D97-AF65-F5344CB8AC3E}">
        <p14:creationId xmlns:p14="http://schemas.microsoft.com/office/powerpoint/2010/main" val="47486904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 Id="rId4" Type="http://schemas.openxmlformats.org/officeDocument/2006/relationships/image" Target="../media/image4.wmf"/></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137E126-3B44-4B6B-A3B1-CA01FBCEE27A}"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pic>
        <p:nvPicPr>
          <p:cNvPr id="8" name="Picture 7"/>
          <p:cNvPicPr>
            <a:picLocks noChangeAspect="1"/>
          </p:cNvPicPr>
          <p:nvPr userDrawn="1"/>
        </p:nvPicPr>
        <p:blipFill>
          <a:blip r:embed="rId2" cstate="print">
            <a:clrChange>
              <a:clrFrom>
                <a:srgbClr val="FFFEFC"/>
              </a:clrFrom>
              <a:clrTo>
                <a:srgbClr val="FFFEFC">
                  <a:alpha val="0"/>
                </a:srgbClr>
              </a:clrTo>
            </a:clrChange>
            <a:extLst>
              <a:ext uri="{28A0092B-C50C-407E-A947-70E740481C1C}">
                <a14:useLocalDpi xmlns:a14="http://schemas.microsoft.com/office/drawing/2010/main" val="0"/>
              </a:ext>
            </a:extLst>
          </a:blip>
          <a:stretch>
            <a:fillRect/>
          </a:stretch>
        </p:blipFill>
        <p:spPr>
          <a:xfrm>
            <a:off x="9660467" y="6042901"/>
            <a:ext cx="1163372" cy="730574"/>
          </a:xfrm>
          <a:prstGeom prst="rect">
            <a:avLst/>
          </a:prstGeom>
        </p:spPr>
      </p:pic>
      <p:pic>
        <p:nvPicPr>
          <p:cNvPr id="10" name="Picture 9"/>
          <p:cNvPicPr>
            <a:picLocks noChangeAspect="1"/>
          </p:cNvPicPr>
          <p:nvPr userDrawn="1"/>
        </p:nvPicPr>
        <p:blipFill>
          <a:blip r:embed="rId3"/>
          <a:stretch>
            <a:fillRect/>
          </a:stretch>
        </p:blipFill>
        <p:spPr>
          <a:xfrm>
            <a:off x="11001639" y="6037462"/>
            <a:ext cx="953296" cy="741453"/>
          </a:xfrm>
          <a:prstGeom prst="rect">
            <a:avLst/>
          </a:prstGeom>
        </p:spPr>
      </p:pic>
    </p:spTree>
    <p:extLst>
      <p:ext uri="{BB962C8B-B14F-4D97-AF65-F5344CB8AC3E}">
        <p14:creationId xmlns:p14="http://schemas.microsoft.com/office/powerpoint/2010/main" val="2236728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37E126-3B44-4B6B-A3B1-CA01FBCEE27A}"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685B7D-C0DF-4D34-9131-74A2A6E491BD}" type="slidenum">
              <a:rPr lang="en-US" smtClean="0"/>
              <a:t>‹#›</a:t>
            </a:fld>
            <a:endParaRPr lang="en-US"/>
          </a:p>
        </p:txBody>
      </p:sp>
    </p:spTree>
    <p:extLst>
      <p:ext uri="{BB962C8B-B14F-4D97-AF65-F5344CB8AC3E}">
        <p14:creationId xmlns:p14="http://schemas.microsoft.com/office/powerpoint/2010/main" val="1812971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37E126-3B44-4B6B-A3B1-CA01FBCEE27A}"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685B7D-C0DF-4D34-9131-74A2A6E491BD}" type="slidenum">
              <a:rPr lang="en-US" smtClean="0"/>
              <a:t>‹#›</a:t>
            </a:fld>
            <a:endParaRPr lang="en-US"/>
          </a:p>
        </p:txBody>
      </p:sp>
    </p:spTree>
    <p:extLst>
      <p:ext uri="{BB962C8B-B14F-4D97-AF65-F5344CB8AC3E}">
        <p14:creationId xmlns:p14="http://schemas.microsoft.com/office/powerpoint/2010/main" val="1724028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37E126-3B44-4B6B-A3B1-CA01FBCEE27A}"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685B7D-C0DF-4D34-9131-74A2A6E491BD}" type="slidenum">
              <a:rPr lang="en-US" smtClean="0"/>
              <a:t>‹#›</a:t>
            </a:fld>
            <a:endParaRPr lang="en-US"/>
          </a:p>
        </p:txBody>
      </p:sp>
    </p:spTree>
    <p:extLst>
      <p:ext uri="{BB962C8B-B14F-4D97-AF65-F5344CB8AC3E}">
        <p14:creationId xmlns:p14="http://schemas.microsoft.com/office/powerpoint/2010/main" val="2768682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37E126-3B44-4B6B-A3B1-CA01FBCEE27A}"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685B7D-C0DF-4D34-9131-74A2A6E491BD}" type="slidenum">
              <a:rPr lang="en-US" smtClean="0"/>
              <a:t>‹#›</a:t>
            </a:fld>
            <a:endParaRPr lang="en-US"/>
          </a:p>
        </p:txBody>
      </p:sp>
    </p:spTree>
    <p:extLst>
      <p:ext uri="{BB962C8B-B14F-4D97-AF65-F5344CB8AC3E}">
        <p14:creationId xmlns:p14="http://schemas.microsoft.com/office/powerpoint/2010/main" val="1866050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137E126-3B44-4B6B-A3B1-CA01FBCEE27A}" type="datetimeFigureOut">
              <a:rPr lang="en-US" smtClean="0"/>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685B7D-C0DF-4D34-9131-74A2A6E491BD}" type="slidenum">
              <a:rPr lang="en-US" smtClean="0"/>
              <a:t>‹#›</a:t>
            </a:fld>
            <a:endParaRPr lang="en-US"/>
          </a:p>
        </p:txBody>
      </p:sp>
    </p:spTree>
    <p:extLst>
      <p:ext uri="{BB962C8B-B14F-4D97-AF65-F5344CB8AC3E}">
        <p14:creationId xmlns:p14="http://schemas.microsoft.com/office/powerpoint/2010/main" val="2700467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137E126-3B44-4B6B-A3B1-CA01FBCEE27A}" type="datetimeFigureOut">
              <a:rPr lang="en-US" smtClean="0"/>
              <a:t>11/7/2017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685B7D-C0DF-4D34-9131-74A2A6E491BD}" type="slidenum">
              <a:rPr lang="en-US" smtClean="0"/>
              <a:t>‹#›</a:t>
            </a:fld>
            <a:endParaRPr lang="en-US"/>
          </a:p>
        </p:txBody>
      </p:sp>
      <p:graphicFrame>
        <p:nvGraphicFramePr>
          <p:cNvPr id="10" name="Object 9"/>
          <p:cNvGraphicFramePr>
            <a:graphicFrameLocks noChangeAspect="1"/>
          </p:cNvGraphicFramePr>
          <p:nvPr userDrawn="1">
            <p:extLst>
              <p:ext uri="{D42A27DB-BD31-4B8C-83A1-F6EECF244321}">
                <p14:modId xmlns:p14="http://schemas.microsoft.com/office/powerpoint/2010/main" val="1978332060"/>
              </p:ext>
            </p:extLst>
          </p:nvPr>
        </p:nvGraphicFramePr>
        <p:xfrm>
          <a:off x="98425" y="98425"/>
          <a:ext cx="4164013" cy="685800"/>
        </p:xfrm>
        <a:graphic>
          <a:graphicData uri="http://schemas.openxmlformats.org/presentationml/2006/ole">
            <mc:AlternateContent xmlns:mc="http://schemas.openxmlformats.org/markup-compatibility/2006">
              <mc:Choice xmlns:v="urn:schemas-microsoft-com:vml" Requires="v">
                <p:oleObj spid="_x0000_s2058" name="Packager Shell Object" showAsIcon="1" r:id="rId3" imgW="4163400" imgH="685800" progId="Package">
                  <p:embed/>
                </p:oleObj>
              </mc:Choice>
              <mc:Fallback>
                <p:oleObj name="Packager Shell Object" showAsIcon="1" r:id="rId3" imgW="4163400" imgH="685800" progId="Package">
                  <p:embed/>
                  <p:pic>
                    <p:nvPicPr>
                      <p:cNvPr id="0" name=""/>
                      <p:cNvPicPr/>
                      <p:nvPr/>
                    </p:nvPicPr>
                    <p:blipFill>
                      <a:blip r:embed="rId4"/>
                      <a:stretch>
                        <a:fillRect/>
                      </a:stretch>
                    </p:blipFill>
                    <p:spPr>
                      <a:xfrm>
                        <a:off x="98425" y="98425"/>
                        <a:ext cx="4164013" cy="685800"/>
                      </a:xfrm>
                      <a:prstGeom prst="rect">
                        <a:avLst/>
                      </a:prstGeom>
                    </p:spPr>
                  </p:pic>
                </p:oleObj>
              </mc:Fallback>
            </mc:AlternateContent>
          </a:graphicData>
        </a:graphic>
      </p:graphicFrame>
    </p:spTree>
    <p:extLst>
      <p:ext uri="{BB962C8B-B14F-4D97-AF65-F5344CB8AC3E}">
        <p14:creationId xmlns:p14="http://schemas.microsoft.com/office/powerpoint/2010/main" val="3728145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37E126-3B44-4B6B-A3B1-CA01FBCEE27A}" type="datetimeFigureOut">
              <a:rPr lang="en-US" smtClean="0"/>
              <a:t>11/7/2017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685B7D-C0DF-4D34-9131-74A2A6E491BD}" type="slidenum">
              <a:rPr lang="en-US" smtClean="0"/>
              <a:t>‹#›</a:t>
            </a:fld>
            <a:endParaRPr lang="en-US"/>
          </a:p>
        </p:txBody>
      </p:sp>
    </p:spTree>
    <p:extLst>
      <p:ext uri="{BB962C8B-B14F-4D97-AF65-F5344CB8AC3E}">
        <p14:creationId xmlns:p14="http://schemas.microsoft.com/office/powerpoint/2010/main" val="2832923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37E126-3B44-4B6B-A3B1-CA01FBCEE27A}" type="datetimeFigureOut">
              <a:rPr lang="en-US" smtClean="0"/>
              <a:t>11/7/2017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685B7D-C0DF-4D34-9131-74A2A6E491BD}" type="slidenum">
              <a:rPr lang="en-US" smtClean="0"/>
              <a:t>‹#›</a:t>
            </a:fld>
            <a:endParaRPr lang="en-US"/>
          </a:p>
        </p:txBody>
      </p:sp>
    </p:spTree>
    <p:extLst>
      <p:ext uri="{BB962C8B-B14F-4D97-AF65-F5344CB8AC3E}">
        <p14:creationId xmlns:p14="http://schemas.microsoft.com/office/powerpoint/2010/main" val="2783899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37E126-3B44-4B6B-A3B1-CA01FBCEE27A}" type="datetimeFigureOut">
              <a:rPr lang="en-US" smtClean="0"/>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685B7D-C0DF-4D34-9131-74A2A6E491BD}" type="slidenum">
              <a:rPr lang="en-US" smtClean="0"/>
              <a:t>‹#›</a:t>
            </a:fld>
            <a:endParaRPr lang="en-US"/>
          </a:p>
        </p:txBody>
      </p:sp>
    </p:spTree>
    <p:extLst>
      <p:ext uri="{BB962C8B-B14F-4D97-AF65-F5344CB8AC3E}">
        <p14:creationId xmlns:p14="http://schemas.microsoft.com/office/powerpoint/2010/main" val="139424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37E126-3B44-4B6B-A3B1-CA01FBCEE27A}" type="datetimeFigureOut">
              <a:rPr lang="en-US" smtClean="0"/>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685B7D-C0DF-4D34-9131-74A2A6E491BD}" type="slidenum">
              <a:rPr lang="en-US" smtClean="0"/>
              <a:t>‹#›</a:t>
            </a:fld>
            <a:endParaRPr lang="en-US"/>
          </a:p>
        </p:txBody>
      </p:sp>
    </p:spTree>
    <p:extLst>
      <p:ext uri="{BB962C8B-B14F-4D97-AF65-F5344CB8AC3E}">
        <p14:creationId xmlns:p14="http://schemas.microsoft.com/office/powerpoint/2010/main" val="2264220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37E126-3B44-4B6B-A3B1-CA01FBCEE27A}" type="datetimeFigureOut">
              <a:rPr lang="en-US" smtClean="0"/>
              <a:t>11/7/2017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685B7D-C0DF-4D34-9131-74A2A6E491BD}" type="slidenum">
              <a:rPr lang="en-US" smtClean="0"/>
              <a:t>‹#›</a:t>
            </a:fld>
            <a:endParaRPr lang="en-US"/>
          </a:p>
        </p:txBody>
      </p:sp>
      <p:pic>
        <p:nvPicPr>
          <p:cNvPr id="1027" name="Picture 3" descr="unbundling_web_banner"/>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r="48006" b="41692"/>
          <a:stretch/>
        </p:blipFill>
        <p:spPr bwMode="auto">
          <a:xfrm>
            <a:off x="1" y="5952087"/>
            <a:ext cx="3416060" cy="89744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29" name="Picture 5" descr="unbundling_web_banner"/>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l="53128" t="10965" r="9356" b="63149"/>
          <a:stretch/>
        </p:blipFill>
        <p:spPr bwMode="auto">
          <a:xfrm>
            <a:off x="3416060" y="5952225"/>
            <a:ext cx="5447238" cy="88152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1" name="Picture 10"/>
          <p:cNvPicPr>
            <a:picLocks noChangeAspect="1"/>
          </p:cNvPicPr>
          <p:nvPr userDrawn="1"/>
        </p:nvPicPr>
        <p:blipFill>
          <a:blip r:embed="rId14" cstate="print">
            <a:clrChange>
              <a:clrFrom>
                <a:srgbClr val="FFFEFC"/>
              </a:clrFrom>
              <a:clrTo>
                <a:srgbClr val="FFFEFC">
                  <a:alpha val="0"/>
                </a:srgbClr>
              </a:clrTo>
            </a:clrChange>
            <a:extLst>
              <a:ext uri="{28A0092B-C50C-407E-A947-70E740481C1C}">
                <a14:useLocalDpi xmlns:a14="http://schemas.microsoft.com/office/drawing/2010/main" val="0"/>
              </a:ext>
            </a:extLst>
          </a:blip>
          <a:stretch>
            <a:fillRect/>
          </a:stretch>
        </p:blipFill>
        <p:spPr>
          <a:xfrm>
            <a:off x="9660467" y="6042901"/>
            <a:ext cx="1163372" cy="730574"/>
          </a:xfrm>
          <a:prstGeom prst="rect">
            <a:avLst/>
          </a:prstGeom>
        </p:spPr>
      </p:pic>
      <p:pic>
        <p:nvPicPr>
          <p:cNvPr id="12" name="Picture 11"/>
          <p:cNvPicPr>
            <a:picLocks noChangeAspect="1"/>
          </p:cNvPicPr>
          <p:nvPr userDrawn="1"/>
        </p:nvPicPr>
        <p:blipFill>
          <a:blip r:embed="rId15"/>
          <a:stretch>
            <a:fillRect/>
          </a:stretch>
        </p:blipFill>
        <p:spPr>
          <a:xfrm>
            <a:off x="11001639" y="6037462"/>
            <a:ext cx="953296" cy="741453"/>
          </a:xfrm>
          <a:prstGeom prst="rect">
            <a:avLst/>
          </a:prstGeom>
        </p:spPr>
      </p:pic>
    </p:spTree>
    <p:extLst>
      <p:ext uri="{BB962C8B-B14F-4D97-AF65-F5344CB8AC3E}">
        <p14:creationId xmlns:p14="http://schemas.microsoft.com/office/powerpoint/2010/main" val="2418815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latin typeface="Futura Std Book" panose="020B0502020204020303" pitchFamily="34" charset="0"/>
              </a:rPr>
              <a:t>Decision Makers and Enabling Rules</a:t>
            </a:r>
            <a:br>
              <a:rPr lang="en-US" dirty="0" smtClean="0">
                <a:latin typeface="Futura Std Book" panose="020B0502020204020303" pitchFamily="34" charset="0"/>
              </a:rPr>
            </a:br>
            <a:r>
              <a:rPr lang="en-US" sz="4000" i="1" dirty="0">
                <a:latin typeface="Futura Std Book" panose="020B0502020204020303" pitchFamily="34" charset="0"/>
              </a:rPr>
              <a:t>C</a:t>
            </a:r>
            <a:r>
              <a:rPr lang="en-US" sz="4000" i="1" dirty="0" smtClean="0">
                <a:latin typeface="Futura Std Book" panose="020B0502020204020303" pitchFamily="34" charset="0"/>
              </a:rPr>
              <a:t>hanges that clarify the practitioner’s path</a:t>
            </a:r>
            <a:endParaRPr lang="en-US" sz="4000" i="1" dirty="0">
              <a:latin typeface="Futura Std Book" panose="020B0502020204020303" pitchFamily="34" charset="0"/>
            </a:endParaRPr>
          </a:p>
        </p:txBody>
      </p:sp>
      <p:sp>
        <p:nvSpPr>
          <p:cNvPr id="3" name="Subtitle 2"/>
          <p:cNvSpPr>
            <a:spLocks noGrp="1"/>
          </p:cNvSpPr>
          <p:nvPr>
            <p:ph type="subTitle" idx="1"/>
          </p:nvPr>
        </p:nvSpPr>
        <p:spPr>
          <a:xfrm>
            <a:off x="1445079" y="3584122"/>
            <a:ext cx="9222921" cy="1978478"/>
          </a:xfrm>
        </p:spPr>
        <p:txBody>
          <a:bodyPr>
            <a:normAutofit fontScale="47500" lnSpcReduction="20000"/>
          </a:bodyPr>
          <a:lstStyle/>
          <a:p>
            <a:pPr>
              <a:spcBef>
                <a:spcPts val="0"/>
              </a:spcBef>
              <a:spcAft>
                <a:spcPts val="1000"/>
              </a:spcAft>
            </a:pPr>
            <a:r>
              <a:rPr lang="en-US" sz="3600" dirty="0">
                <a:solidFill>
                  <a:schemeClr val="tx1">
                    <a:lumMod val="65000"/>
                    <a:lumOff val="35000"/>
                  </a:schemeClr>
                </a:solidFill>
                <a:latin typeface="Futura Std Book" panose="020B0502020204020303" pitchFamily="34" charset="0"/>
              </a:rPr>
              <a:t>Moderator: Brittany Kauffman, </a:t>
            </a:r>
            <a:r>
              <a:rPr lang="en-US" sz="3600" dirty="0" smtClean="0">
                <a:solidFill>
                  <a:schemeClr val="tx1">
                    <a:lumMod val="65000"/>
                    <a:lumOff val="35000"/>
                  </a:schemeClr>
                </a:solidFill>
                <a:latin typeface="Futura Std Book" panose="020B0502020204020303" pitchFamily="34" charset="0"/>
              </a:rPr>
              <a:t>IAALS</a:t>
            </a:r>
          </a:p>
          <a:p>
            <a:pPr>
              <a:spcBef>
                <a:spcPts val="0"/>
              </a:spcBef>
              <a:spcAft>
                <a:spcPts val="1000"/>
              </a:spcAft>
            </a:pPr>
            <a:endParaRPr lang="en-US" sz="3600" dirty="0">
              <a:solidFill>
                <a:schemeClr val="tx1">
                  <a:lumMod val="65000"/>
                  <a:lumOff val="35000"/>
                </a:schemeClr>
              </a:solidFill>
              <a:latin typeface="Futura Std Book" panose="020B0502020204020303" pitchFamily="34" charset="0"/>
            </a:endParaRPr>
          </a:p>
          <a:p>
            <a:pPr>
              <a:spcBef>
                <a:spcPts val="0"/>
              </a:spcBef>
              <a:spcAft>
                <a:spcPts val="1000"/>
              </a:spcAft>
            </a:pPr>
            <a:r>
              <a:rPr lang="en-US" sz="3600" dirty="0" smtClean="0">
                <a:solidFill>
                  <a:schemeClr val="tx1">
                    <a:lumMod val="65000"/>
                    <a:lumOff val="35000"/>
                  </a:schemeClr>
                </a:solidFill>
                <a:latin typeface="Futura Std Book" panose="020B0502020204020303" pitchFamily="34" charset="0"/>
              </a:rPr>
              <a:t>James C. Coyle, Office of Attorney Regulation Counsel, Colorado Supreme Court</a:t>
            </a:r>
          </a:p>
          <a:p>
            <a:pPr>
              <a:spcBef>
                <a:spcPts val="0"/>
              </a:spcBef>
              <a:spcAft>
                <a:spcPts val="1000"/>
              </a:spcAft>
            </a:pPr>
            <a:r>
              <a:rPr lang="en-US" sz="3600" dirty="0" smtClean="0">
                <a:solidFill>
                  <a:schemeClr val="tx1">
                    <a:lumMod val="65000"/>
                    <a:lumOff val="35000"/>
                  </a:schemeClr>
                </a:solidFill>
                <a:latin typeface="Futura Std Book" panose="020B0502020204020303" pitchFamily="34" charset="0"/>
              </a:rPr>
              <a:t>Will Hornsby, ABA Standing Committee on the Delivery of Legal Services</a:t>
            </a:r>
          </a:p>
          <a:p>
            <a:pPr>
              <a:spcBef>
                <a:spcPts val="0"/>
              </a:spcBef>
              <a:spcAft>
                <a:spcPts val="1000"/>
              </a:spcAft>
            </a:pPr>
            <a:r>
              <a:rPr lang="en-US" sz="3600" dirty="0" smtClean="0">
                <a:solidFill>
                  <a:schemeClr val="tx1">
                    <a:lumMod val="65000"/>
                    <a:lumOff val="35000"/>
                  </a:schemeClr>
                </a:solidFill>
                <a:latin typeface="Futura Std Book" panose="020B0502020204020303" pitchFamily="34" charset="0"/>
              </a:rPr>
              <a:t>Danielle Hirsch, Illinois Supreme Court Access to Justice Commission</a:t>
            </a:r>
          </a:p>
          <a:p>
            <a:pPr>
              <a:spcBef>
                <a:spcPts val="0"/>
              </a:spcBef>
              <a:spcAft>
                <a:spcPts val="1000"/>
              </a:spcAft>
            </a:pPr>
            <a:r>
              <a:rPr lang="en-US" sz="3600" dirty="0" smtClean="0">
                <a:solidFill>
                  <a:schemeClr val="tx1">
                    <a:lumMod val="65000"/>
                    <a:lumOff val="35000"/>
                  </a:schemeClr>
                </a:solidFill>
                <a:latin typeface="Futura Std Book" panose="020B0502020204020303" pitchFamily="34" charset="0"/>
              </a:rPr>
              <a:t>Heather K. Kelly, Gordon Rees</a:t>
            </a:r>
          </a:p>
          <a:p>
            <a:pPr>
              <a:spcBef>
                <a:spcPts val="0"/>
              </a:spcBef>
              <a:spcAft>
                <a:spcPts val="1000"/>
              </a:spcAft>
            </a:pPr>
            <a:endParaRPr lang="en-US" dirty="0">
              <a:solidFill>
                <a:schemeClr val="tx1">
                  <a:lumMod val="65000"/>
                  <a:lumOff val="35000"/>
                </a:schemeClr>
              </a:solidFill>
              <a:latin typeface="Futura Std Book" panose="020B0502020204020303" pitchFamily="34" charset="0"/>
            </a:endParaRPr>
          </a:p>
        </p:txBody>
      </p:sp>
    </p:spTree>
    <p:extLst>
      <p:ext uri="{BB962C8B-B14F-4D97-AF65-F5344CB8AC3E}">
        <p14:creationId xmlns:p14="http://schemas.microsoft.com/office/powerpoint/2010/main" val="26403435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7-10-22 at 9.15.22 PM.png"/>
          <p:cNvPicPr>
            <a:picLocks noChangeAspect="1"/>
          </p:cNvPicPr>
          <p:nvPr/>
        </p:nvPicPr>
        <p:blipFill>
          <a:blip r:embed="rId2"/>
          <a:stretch>
            <a:fillRect/>
          </a:stretch>
        </p:blipFill>
        <p:spPr>
          <a:xfrm>
            <a:off x="2184400" y="158751"/>
            <a:ext cx="7823200" cy="5666388"/>
          </a:xfrm>
          <a:prstGeom prst="rect">
            <a:avLst/>
          </a:prstGeom>
        </p:spPr>
      </p:pic>
    </p:spTree>
    <p:extLst>
      <p:ext uri="{BB962C8B-B14F-4D97-AF65-F5344CB8AC3E}">
        <p14:creationId xmlns:p14="http://schemas.microsoft.com/office/powerpoint/2010/main" val="1810905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7-10-22 at 9.18.27 PM.png"/>
          <p:cNvPicPr>
            <a:picLocks noChangeAspect="1"/>
          </p:cNvPicPr>
          <p:nvPr/>
        </p:nvPicPr>
        <p:blipFill>
          <a:blip r:embed="rId2"/>
          <a:stretch>
            <a:fillRect/>
          </a:stretch>
        </p:blipFill>
        <p:spPr>
          <a:xfrm>
            <a:off x="1735666" y="931862"/>
            <a:ext cx="8724900" cy="4495800"/>
          </a:xfrm>
          <a:prstGeom prst="rect">
            <a:avLst/>
          </a:prstGeom>
        </p:spPr>
      </p:pic>
    </p:spTree>
    <p:extLst>
      <p:ext uri="{BB962C8B-B14F-4D97-AF65-F5344CB8AC3E}">
        <p14:creationId xmlns:p14="http://schemas.microsoft.com/office/powerpoint/2010/main" val="3830298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33574" y="2438400"/>
            <a:ext cx="8753475" cy="1504949"/>
          </a:xfrm>
        </p:spPr>
        <p:txBody>
          <a:bodyPr>
            <a:normAutofit/>
          </a:bodyPr>
          <a:lstStyle/>
          <a:p>
            <a:pPr marL="0" indent="0">
              <a:buNone/>
            </a:pPr>
            <a:r>
              <a:rPr lang="en-US" sz="2400" dirty="0" smtClean="0">
                <a:latin typeface="Futura Std Book" panose="020B0502020204020303" pitchFamily="34" charset="0"/>
              </a:rPr>
              <a:t>Some states require lawyers who draft pleadings as a discrete function to certify those pleadings, but allow the lawyer to primarily rely on the factual representation of the litigant rather than to conduct an independent inquiry.</a:t>
            </a:r>
            <a:endParaRPr lang="en-US" sz="2400" dirty="0">
              <a:latin typeface="Futura Std Book" panose="020B0502020204020303" pitchFamily="34" charset="0"/>
            </a:endParaRPr>
          </a:p>
        </p:txBody>
      </p:sp>
    </p:spTree>
    <p:extLst>
      <p:ext uri="{BB962C8B-B14F-4D97-AF65-F5344CB8AC3E}">
        <p14:creationId xmlns:p14="http://schemas.microsoft.com/office/powerpoint/2010/main" val="34345513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33574" y="2438400"/>
            <a:ext cx="8753475" cy="1504949"/>
          </a:xfrm>
        </p:spPr>
        <p:txBody>
          <a:bodyPr>
            <a:normAutofit fontScale="92500" lnSpcReduction="10000"/>
          </a:bodyPr>
          <a:lstStyle/>
          <a:p>
            <a:pPr marL="0" indent="0">
              <a:buNone/>
            </a:pPr>
            <a:r>
              <a:rPr lang="en-US" sz="2400" dirty="0" smtClean="0">
                <a:latin typeface="Futura Std Book" panose="020B0502020204020303" pitchFamily="34" charset="0"/>
              </a:rPr>
              <a:t>Some states are concerned that the courts will be misled if the role of the lawyer in drafting is not revealed to the court. In some jurisdictions, the lawyer’s name and contact information must be disclosed. In others, the court must merely be advised that the litigant had the assistance of a lawyer.</a:t>
            </a:r>
            <a:endParaRPr lang="en-US" sz="2400" dirty="0">
              <a:latin typeface="Futura Std Book" panose="020B0502020204020303" pitchFamily="34" charset="0"/>
            </a:endParaRPr>
          </a:p>
        </p:txBody>
      </p:sp>
    </p:spTree>
    <p:extLst>
      <p:ext uri="{BB962C8B-B14F-4D97-AF65-F5344CB8AC3E}">
        <p14:creationId xmlns:p14="http://schemas.microsoft.com/office/powerpoint/2010/main" val="9391317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55C754-D097-4464-A698-BA0590D46E79}"/>
              </a:ext>
            </a:extLst>
          </p:cNvPr>
          <p:cNvSpPr>
            <a:spLocks noGrp="1"/>
          </p:cNvSpPr>
          <p:nvPr>
            <p:ph type="title"/>
          </p:nvPr>
        </p:nvSpPr>
        <p:spPr/>
        <p:txBody>
          <a:bodyPr>
            <a:normAutofit/>
          </a:bodyPr>
          <a:lstStyle/>
          <a:p>
            <a:r>
              <a:rPr lang="en-US" dirty="0">
                <a:latin typeface="Futura Std Book" panose="020B0502020204020303" pitchFamily="34" charset="0"/>
              </a:rPr>
              <a:t>Because a judge can’t tell the difference from this…</a:t>
            </a:r>
          </a:p>
        </p:txBody>
      </p:sp>
      <p:pic>
        <p:nvPicPr>
          <p:cNvPr id="5" name="Content Placeholder 4">
            <a:extLst>
              <a:ext uri="{FF2B5EF4-FFF2-40B4-BE49-F238E27FC236}">
                <a16:creationId xmlns:a16="http://schemas.microsoft.com/office/drawing/2014/main" xmlns="" id="{7BFAB63F-73D4-4DEF-90C7-5FEC142C0000}"/>
              </a:ext>
            </a:extLst>
          </p:cNvPr>
          <p:cNvPicPr>
            <a:picLocks noGrp="1" noChangeAspect="1"/>
          </p:cNvPicPr>
          <p:nvPr>
            <p:ph idx="1"/>
          </p:nvPr>
        </p:nvPicPr>
        <p:blipFill>
          <a:blip r:embed="rId2"/>
          <a:stretch>
            <a:fillRect/>
          </a:stretch>
        </p:blipFill>
        <p:spPr>
          <a:xfrm>
            <a:off x="4219419" y="1027906"/>
            <a:ext cx="3753161" cy="4856427"/>
          </a:xfrm>
        </p:spPr>
      </p:pic>
    </p:spTree>
    <p:extLst>
      <p:ext uri="{BB962C8B-B14F-4D97-AF65-F5344CB8AC3E}">
        <p14:creationId xmlns:p14="http://schemas.microsoft.com/office/powerpoint/2010/main" val="1526295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470838-B77B-4110-8A47-DB0B0E015656}"/>
              </a:ext>
            </a:extLst>
          </p:cNvPr>
          <p:cNvSpPr>
            <a:spLocks noGrp="1"/>
          </p:cNvSpPr>
          <p:nvPr>
            <p:ph type="title"/>
          </p:nvPr>
        </p:nvSpPr>
        <p:spPr>
          <a:xfrm>
            <a:off x="1981200" y="274639"/>
            <a:ext cx="8229600" cy="1201465"/>
          </a:xfrm>
        </p:spPr>
        <p:txBody>
          <a:bodyPr>
            <a:normAutofit/>
          </a:bodyPr>
          <a:lstStyle/>
          <a:p>
            <a:r>
              <a:rPr lang="en-US" dirty="0">
                <a:latin typeface="Futura Std Book" panose="020B0502020204020303" pitchFamily="34" charset="0"/>
              </a:rPr>
              <a:t>To this…</a:t>
            </a:r>
          </a:p>
        </p:txBody>
      </p:sp>
      <p:pic>
        <p:nvPicPr>
          <p:cNvPr id="5" name="Content Placeholder 4">
            <a:extLst>
              <a:ext uri="{FF2B5EF4-FFF2-40B4-BE49-F238E27FC236}">
                <a16:creationId xmlns:a16="http://schemas.microsoft.com/office/drawing/2014/main" xmlns="" id="{891103BE-6207-48E7-8A51-6F10C25DCECE}"/>
              </a:ext>
            </a:extLst>
          </p:cNvPr>
          <p:cNvPicPr>
            <a:picLocks noGrp="1" noChangeAspect="1"/>
          </p:cNvPicPr>
          <p:nvPr>
            <p:ph idx="1"/>
          </p:nvPr>
        </p:nvPicPr>
        <p:blipFill>
          <a:blip r:embed="rId2"/>
          <a:stretch>
            <a:fillRect/>
          </a:stretch>
        </p:blipFill>
        <p:spPr>
          <a:xfrm>
            <a:off x="2571258" y="1684339"/>
            <a:ext cx="7049484" cy="3781953"/>
          </a:xfrm>
        </p:spPr>
      </p:pic>
    </p:spTree>
    <p:extLst>
      <p:ext uri="{BB962C8B-B14F-4D97-AF65-F5344CB8AC3E}">
        <p14:creationId xmlns:p14="http://schemas.microsoft.com/office/powerpoint/2010/main" val="21469001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33574" y="2438400"/>
            <a:ext cx="8753475" cy="1504949"/>
          </a:xfrm>
        </p:spPr>
        <p:txBody>
          <a:bodyPr>
            <a:normAutofit fontScale="92500" lnSpcReduction="10000"/>
          </a:bodyPr>
          <a:lstStyle/>
          <a:p>
            <a:pPr marL="0" indent="0">
              <a:buNone/>
            </a:pPr>
            <a:r>
              <a:rPr lang="en-US" sz="2400" dirty="0" smtClean="0">
                <a:latin typeface="Futura Std Book" panose="020B0502020204020303" pitchFamily="34" charset="0"/>
              </a:rPr>
              <a:t>The obligation to sign pleadings may result in an appearance and where it does, several states have recognized the need to create an exception and preclude the lawyer who is providing limited services from an obligation to provide more expanded services than he or she agreed to provide.</a:t>
            </a:r>
            <a:endParaRPr lang="en-US" sz="2400" dirty="0">
              <a:latin typeface="Futura Std Book" panose="020B0502020204020303" pitchFamily="34" charset="0"/>
            </a:endParaRPr>
          </a:p>
        </p:txBody>
      </p:sp>
    </p:spTree>
    <p:extLst>
      <p:ext uri="{BB962C8B-B14F-4D97-AF65-F5344CB8AC3E}">
        <p14:creationId xmlns:p14="http://schemas.microsoft.com/office/powerpoint/2010/main" val="38095350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62300" y="2476500"/>
            <a:ext cx="6715126" cy="1504949"/>
          </a:xfrm>
        </p:spPr>
        <p:txBody>
          <a:bodyPr>
            <a:normAutofit/>
          </a:bodyPr>
          <a:lstStyle/>
          <a:p>
            <a:pPr marL="0" indent="0">
              <a:buNone/>
            </a:pPr>
            <a:r>
              <a:rPr lang="en-US" sz="2400" dirty="0" smtClean="0">
                <a:latin typeface="Futura Std Book" panose="020B0502020204020303" pitchFamily="34" charset="0"/>
              </a:rPr>
              <a:t>Creating the Limited Appearance . . . . . .</a:t>
            </a:r>
          </a:p>
          <a:p>
            <a:pPr marL="0" indent="0">
              <a:buNone/>
            </a:pPr>
            <a:r>
              <a:rPr lang="en-US" sz="2400" dirty="0" smtClean="0">
                <a:latin typeface="Futura Std Book" panose="020B0502020204020303" pitchFamily="34" charset="0"/>
              </a:rPr>
              <a:t>Notice to the Opposing Side . . . . . . . . . </a:t>
            </a:r>
          </a:p>
          <a:p>
            <a:pPr marL="0" indent="0">
              <a:buNone/>
            </a:pPr>
            <a:r>
              <a:rPr lang="en-US" sz="2400" dirty="0" smtClean="0">
                <a:latin typeface="Futura Std Book" panose="020B0502020204020303" pitchFamily="34" charset="0"/>
              </a:rPr>
              <a:t>Procedures for Withdrawal . . . . . . . . . . </a:t>
            </a:r>
            <a:endParaRPr lang="en-US" sz="2400" dirty="0">
              <a:latin typeface="Futura Std Book" panose="020B0502020204020303" pitchFamily="34" charset="0"/>
            </a:endParaRPr>
          </a:p>
        </p:txBody>
      </p:sp>
    </p:spTree>
    <p:extLst>
      <p:ext uri="{BB962C8B-B14F-4D97-AF65-F5344CB8AC3E}">
        <p14:creationId xmlns:p14="http://schemas.microsoft.com/office/powerpoint/2010/main" val="2792489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566530"/>
            <a:ext cx="10338284" cy="5068956"/>
          </a:xfrm>
        </p:spPr>
        <p:txBody>
          <a:bodyPr>
            <a:normAutofit fontScale="77500" lnSpcReduction="20000"/>
          </a:bodyPr>
          <a:lstStyle/>
          <a:p>
            <a:pPr marL="0" indent="0">
              <a:buNone/>
            </a:pPr>
            <a:r>
              <a:rPr lang="en-US" sz="5100" dirty="0" smtClean="0">
                <a:solidFill>
                  <a:schemeClr val="tx1"/>
                </a:solidFill>
                <a:latin typeface="Futura Std Book" panose="020B0502020204020303" pitchFamily="34" charset="0"/>
              </a:rPr>
              <a:t>TYPES OF UNBUNDLING: </a:t>
            </a:r>
          </a:p>
          <a:p>
            <a:pPr marL="0" indent="0">
              <a:buNone/>
            </a:pPr>
            <a:endParaRPr lang="en-US" sz="5100" b="1" dirty="0" smtClean="0">
              <a:solidFill>
                <a:schemeClr val="tx1"/>
              </a:solidFill>
              <a:latin typeface="Futura Std Book" panose="020B0502020204020303" pitchFamily="34" charset="0"/>
            </a:endParaRPr>
          </a:p>
          <a:p>
            <a:r>
              <a:rPr lang="en-US" sz="3600" u="sng" dirty="0">
                <a:solidFill>
                  <a:schemeClr val="tx1"/>
                </a:solidFill>
                <a:latin typeface="Futura Std Book" panose="020B0502020204020303" pitchFamily="34" charset="0"/>
              </a:rPr>
              <a:t>Ghostwriting</a:t>
            </a:r>
            <a:r>
              <a:rPr lang="en-US" sz="3600" dirty="0">
                <a:solidFill>
                  <a:schemeClr val="tx1"/>
                </a:solidFill>
                <a:latin typeface="Futura Std Book" panose="020B0502020204020303" pitchFamily="34" charset="0"/>
              </a:rPr>
              <a:t>: when an attorney provides drafting assistance in preparing court documents for a </a:t>
            </a:r>
            <a:r>
              <a:rPr lang="en-US" sz="3600" i="1" dirty="0">
                <a:solidFill>
                  <a:schemeClr val="tx1"/>
                </a:solidFill>
                <a:latin typeface="Futura Std Book" panose="020B0502020204020303" pitchFamily="34" charset="0"/>
              </a:rPr>
              <a:t>pro se </a:t>
            </a:r>
            <a:r>
              <a:rPr lang="en-US" sz="3600" dirty="0">
                <a:solidFill>
                  <a:schemeClr val="tx1"/>
                </a:solidFill>
                <a:latin typeface="Futura Std Book" panose="020B0502020204020303" pitchFamily="34" charset="0"/>
              </a:rPr>
              <a:t>litigant without entering an appearance. </a:t>
            </a:r>
            <a:endParaRPr lang="en-US" sz="3600" dirty="0" smtClean="0">
              <a:solidFill>
                <a:schemeClr val="tx1"/>
              </a:solidFill>
              <a:latin typeface="Futura Std Book" panose="020B0502020204020303" pitchFamily="34" charset="0"/>
            </a:endParaRPr>
          </a:p>
          <a:p>
            <a:endParaRPr lang="en-US" sz="3600" dirty="0">
              <a:solidFill>
                <a:schemeClr val="tx1"/>
              </a:solidFill>
              <a:latin typeface="Futura Std Book" panose="020B0502020204020303" pitchFamily="34" charset="0"/>
            </a:endParaRPr>
          </a:p>
          <a:p>
            <a:r>
              <a:rPr lang="en-US" sz="3600" u="sng" dirty="0">
                <a:solidFill>
                  <a:schemeClr val="tx1"/>
                </a:solidFill>
                <a:latin typeface="Futura Std Book" panose="020B0502020204020303" pitchFamily="34" charset="0"/>
              </a:rPr>
              <a:t>Limited Court Appearance:</a:t>
            </a:r>
            <a:r>
              <a:rPr lang="en-US" sz="3600" dirty="0">
                <a:solidFill>
                  <a:schemeClr val="tx1"/>
                </a:solidFill>
                <a:latin typeface="Futura Std Book" panose="020B0502020204020303" pitchFamily="34" charset="0"/>
              </a:rPr>
              <a:t> when an attorney enters an appearance on behalf of a client in court or at mediation. </a:t>
            </a:r>
            <a:endParaRPr lang="en-US" sz="3600" dirty="0" smtClean="0">
              <a:solidFill>
                <a:schemeClr val="tx1"/>
              </a:solidFill>
              <a:latin typeface="Futura Std Book" panose="020B0502020204020303" pitchFamily="34" charset="0"/>
            </a:endParaRPr>
          </a:p>
          <a:p>
            <a:endParaRPr lang="en-US" sz="3600" dirty="0">
              <a:solidFill>
                <a:schemeClr val="tx1"/>
              </a:solidFill>
              <a:latin typeface="Futura Std Book" panose="020B0502020204020303" pitchFamily="34" charset="0"/>
            </a:endParaRPr>
          </a:p>
          <a:p>
            <a:r>
              <a:rPr lang="en-US" sz="3600" u="sng" dirty="0">
                <a:solidFill>
                  <a:schemeClr val="tx1"/>
                </a:solidFill>
                <a:latin typeface="Futura Std Book" panose="020B0502020204020303" pitchFamily="34" charset="0"/>
              </a:rPr>
              <a:t>Other Discrete Tasks:</a:t>
            </a:r>
            <a:r>
              <a:rPr lang="en-US" sz="3600" dirty="0">
                <a:solidFill>
                  <a:schemeClr val="tx1"/>
                </a:solidFill>
                <a:latin typeface="Futura Std Book" panose="020B0502020204020303" pitchFamily="34" charset="0"/>
              </a:rPr>
              <a:t> when an attorney provides assistance, such as drafting correspondence and negotiating. </a:t>
            </a:r>
          </a:p>
        </p:txBody>
      </p:sp>
    </p:spTree>
    <p:extLst>
      <p:ext uri="{BB962C8B-B14F-4D97-AF65-F5344CB8AC3E}">
        <p14:creationId xmlns:p14="http://schemas.microsoft.com/office/powerpoint/2010/main" val="1188830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0075" y="709178"/>
            <a:ext cx="11678478" cy="4432852"/>
          </a:xfrm>
        </p:spPr>
        <p:txBody>
          <a:bodyPr>
            <a:noAutofit/>
          </a:bodyPr>
          <a:lstStyle/>
          <a:p>
            <a:pPr marL="0" indent="0" algn="just">
              <a:buNone/>
            </a:pPr>
            <a:r>
              <a:rPr lang="en-US" sz="3200" dirty="0" smtClean="0">
                <a:solidFill>
                  <a:schemeClr val="tx1"/>
                </a:solidFill>
                <a:latin typeface="Futura Std Book" panose="020B0502020204020303" pitchFamily="34" charset="0"/>
              </a:rPr>
              <a:t>Model Rule of </a:t>
            </a:r>
            <a:r>
              <a:rPr lang="en-US" sz="3200" dirty="0" err="1" smtClean="0">
                <a:solidFill>
                  <a:schemeClr val="tx1"/>
                </a:solidFill>
                <a:latin typeface="Futura Std Book" panose="020B0502020204020303" pitchFamily="34" charset="0"/>
              </a:rPr>
              <a:t>Prof’l</a:t>
            </a:r>
            <a:r>
              <a:rPr lang="en-US" sz="3200" dirty="0" smtClean="0">
                <a:solidFill>
                  <a:schemeClr val="tx1"/>
                </a:solidFill>
                <a:latin typeface="Futura Std Book" panose="020B0502020204020303" pitchFamily="34" charset="0"/>
              </a:rPr>
              <a:t> Conduct R. 1.2(c) </a:t>
            </a:r>
          </a:p>
          <a:p>
            <a:pPr marL="0" indent="0" algn="just">
              <a:buNone/>
            </a:pPr>
            <a:r>
              <a:rPr lang="en-US" sz="3200" dirty="0" smtClean="0">
                <a:solidFill>
                  <a:schemeClr val="tx1"/>
                </a:solidFill>
                <a:latin typeface="Futura Std Book" panose="020B0502020204020303" pitchFamily="34" charset="0"/>
              </a:rPr>
              <a:t>A </a:t>
            </a:r>
            <a:r>
              <a:rPr lang="en-US" sz="3200" dirty="0">
                <a:solidFill>
                  <a:schemeClr val="tx1"/>
                </a:solidFill>
                <a:latin typeface="Futura Std Book" panose="020B0502020204020303" pitchFamily="34" charset="0"/>
              </a:rPr>
              <a:t>lawyer may limit the scope of the representation if the limitation is reasonable under the circumstances and the client gives informed consent</a:t>
            </a:r>
            <a:r>
              <a:rPr lang="en-US" sz="3200" dirty="0" smtClean="0">
                <a:solidFill>
                  <a:schemeClr val="tx1"/>
                </a:solidFill>
                <a:latin typeface="Futura Std Book" panose="020B0502020204020303" pitchFamily="34" charset="0"/>
              </a:rPr>
              <a:t>.</a:t>
            </a:r>
          </a:p>
          <a:p>
            <a:pPr marL="0" indent="0" algn="just">
              <a:buNone/>
            </a:pPr>
            <a:endParaRPr lang="en-US" sz="2400" dirty="0" smtClean="0">
              <a:solidFill>
                <a:schemeClr val="tx1"/>
              </a:solidFill>
              <a:latin typeface="Futura Std Book" panose="020B0502020204020303" pitchFamily="34" charset="0"/>
            </a:endParaRPr>
          </a:p>
          <a:p>
            <a:pPr marL="0" indent="0" algn="just">
              <a:buNone/>
            </a:pPr>
            <a:r>
              <a:rPr lang="en-US" sz="2400" dirty="0">
                <a:solidFill>
                  <a:schemeClr val="tx1"/>
                </a:solidFill>
                <a:latin typeface="Futura Std Book" panose="020B0502020204020303" pitchFamily="34" charset="0"/>
              </a:rPr>
              <a:t/>
            </a:r>
            <a:br>
              <a:rPr lang="en-US" sz="2400" dirty="0">
                <a:solidFill>
                  <a:schemeClr val="tx1"/>
                </a:solidFill>
                <a:latin typeface="Futura Std Book" panose="020B0502020204020303" pitchFamily="34" charset="0"/>
              </a:rPr>
            </a:br>
            <a:r>
              <a:rPr lang="en-US" sz="2400" dirty="0" smtClean="0">
                <a:solidFill>
                  <a:schemeClr val="tx1"/>
                </a:solidFill>
                <a:latin typeface="Futura Std Book" panose="020B0502020204020303" pitchFamily="34" charset="0"/>
              </a:rPr>
              <a:t>Informed Consent Defined (Model Rule of </a:t>
            </a:r>
            <a:r>
              <a:rPr lang="en-US" sz="2400" dirty="0" err="1" smtClean="0">
                <a:solidFill>
                  <a:schemeClr val="tx1"/>
                </a:solidFill>
                <a:latin typeface="Futura Std Book" panose="020B0502020204020303" pitchFamily="34" charset="0"/>
              </a:rPr>
              <a:t>Prof’l</a:t>
            </a:r>
            <a:r>
              <a:rPr lang="en-US" sz="2400" dirty="0" smtClean="0">
                <a:solidFill>
                  <a:schemeClr val="tx1"/>
                </a:solidFill>
                <a:latin typeface="Futura Std Book" panose="020B0502020204020303" pitchFamily="34" charset="0"/>
              </a:rPr>
              <a:t> Conduct R. 1.0(e))</a:t>
            </a:r>
            <a:endParaRPr lang="en-US" sz="2400" dirty="0" smtClean="0">
              <a:latin typeface="Futura Std Book" panose="020B0502020204020303" pitchFamily="34" charset="0"/>
            </a:endParaRPr>
          </a:p>
          <a:p>
            <a:pPr marL="0" indent="0" algn="just">
              <a:buNone/>
            </a:pPr>
            <a:r>
              <a:rPr lang="en-US" sz="2400" dirty="0" smtClean="0">
                <a:solidFill>
                  <a:schemeClr val="tx1"/>
                </a:solidFill>
                <a:latin typeface="Futura Std Book" panose="020B0502020204020303" pitchFamily="34" charset="0"/>
              </a:rPr>
              <a:t>"</a:t>
            </a:r>
            <a:r>
              <a:rPr lang="en-US" sz="2400" dirty="0">
                <a:solidFill>
                  <a:schemeClr val="tx1"/>
                </a:solidFill>
                <a:latin typeface="Futura Std Book" panose="020B0502020204020303" pitchFamily="34" charset="0"/>
              </a:rPr>
              <a:t>Informed consent" denotes the agreement by a person to a proposed course of conduct after the lawyer has communicated adequate information and explanation about the material risks of and reasonably available alternatives to the proposed course of conduct.</a:t>
            </a:r>
            <a:endParaRPr lang="en-US" sz="2400" b="1" dirty="0" smtClean="0">
              <a:solidFill>
                <a:schemeClr val="tx1"/>
              </a:solidFill>
              <a:latin typeface="Futura Std Book" panose="020B0502020204020303" pitchFamily="34" charset="0"/>
            </a:endParaRPr>
          </a:p>
        </p:txBody>
      </p:sp>
    </p:spTree>
    <p:extLst>
      <p:ext uri="{BB962C8B-B14F-4D97-AF65-F5344CB8AC3E}">
        <p14:creationId xmlns:p14="http://schemas.microsoft.com/office/powerpoint/2010/main" val="1984511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5118" y="691322"/>
            <a:ext cx="11231219" cy="4204252"/>
          </a:xfrm>
        </p:spPr>
        <p:txBody>
          <a:bodyPr>
            <a:noAutofit/>
          </a:bodyPr>
          <a:lstStyle/>
          <a:p>
            <a:pPr marL="0" indent="0" algn="ctr">
              <a:buNone/>
            </a:pPr>
            <a:r>
              <a:rPr lang="en-US" sz="3200" dirty="0" smtClean="0">
                <a:solidFill>
                  <a:schemeClr val="tx1"/>
                </a:solidFill>
                <a:latin typeface="Futura Std Book" panose="020B0502020204020303" pitchFamily="34" charset="0"/>
              </a:rPr>
              <a:t>Model Rule of </a:t>
            </a:r>
            <a:r>
              <a:rPr lang="en-US" sz="3200" dirty="0" err="1" smtClean="0">
                <a:solidFill>
                  <a:schemeClr val="tx1"/>
                </a:solidFill>
                <a:latin typeface="Futura Std Book" panose="020B0502020204020303" pitchFamily="34" charset="0"/>
              </a:rPr>
              <a:t>Prof’l</a:t>
            </a:r>
            <a:r>
              <a:rPr lang="en-US" sz="3200" dirty="0" smtClean="0">
                <a:solidFill>
                  <a:schemeClr val="tx1"/>
                </a:solidFill>
                <a:latin typeface="Futura Std Book" panose="020B0502020204020303" pitchFamily="34" charset="0"/>
              </a:rPr>
              <a:t> Conduct R. 1.2 Comments:</a:t>
            </a:r>
          </a:p>
          <a:p>
            <a:pPr marL="0" indent="0" algn="ctr">
              <a:buNone/>
            </a:pPr>
            <a:endParaRPr lang="en-US" sz="3200" dirty="0" smtClean="0">
              <a:solidFill>
                <a:schemeClr val="tx1"/>
              </a:solidFill>
              <a:latin typeface="Futura Std Book" panose="020B0502020204020303" pitchFamily="34" charset="0"/>
            </a:endParaRPr>
          </a:p>
          <a:p>
            <a:pPr marL="0" indent="0" algn="just">
              <a:buNone/>
            </a:pPr>
            <a:r>
              <a:rPr lang="en-US" sz="3200" dirty="0" smtClean="0">
                <a:solidFill>
                  <a:schemeClr val="tx1"/>
                </a:solidFill>
                <a:latin typeface="Futura Std Book" panose="020B0502020204020303" pitchFamily="34" charset="0"/>
              </a:rPr>
              <a:t>[5</a:t>
            </a:r>
            <a:r>
              <a:rPr lang="en-US" sz="3200" dirty="0">
                <a:solidFill>
                  <a:schemeClr val="tx1"/>
                </a:solidFill>
                <a:latin typeface="Futura Std Book" panose="020B0502020204020303" pitchFamily="34" charset="0"/>
              </a:rPr>
              <a:t>] Legal representation should not be denied to people who are unable to afford legal services, or whose cause is controversial or the subject of popular disapproval. By the same token, representing a client does not constitute approval of the client's views or activities</a:t>
            </a:r>
            <a:r>
              <a:rPr lang="en-US" sz="3200" dirty="0" smtClean="0">
                <a:solidFill>
                  <a:schemeClr val="tx1"/>
                </a:solidFill>
                <a:latin typeface="Futura Std Book" panose="020B0502020204020303" pitchFamily="34" charset="0"/>
              </a:rPr>
              <a:t>.</a:t>
            </a:r>
          </a:p>
          <a:p>
            <a:pPr marL="0" indent="0" algn="ctr">
              <a:buNone/>
            </a:pPr>
            <a:endParaRPr lang="en-US" sz="1200" dirty="0" smtClean="0">
              <a:solidFill>
                <a:schemeClr val="tx1"/>
              </a:solidFill>
              <a:latin typeface="Palatino Linotype" panose="02040502050505030304" pitchFamily="18" charset="0"/>
            </a:endParaRPr>
          </a:p>
        </p:txBody>
      </p:sp>
    </p:spTree>
    <p:extLst>
      <p:ext uri="{BB962C8B-B14F-4D97-AF65-F5344CB8AC3E}">
        <p14:creationId xmlns:p14="http://schemas.microsoft.com/office/powerpoint/2010/main" val="184598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6651" y="694267"/>
            <a:ext cx="11459819" cy="5666775"/>
          </a:xfrm>
        </p:spPr>
        <p:txBody>
          <a:bodyPr>
            <a:noAutofit/>
          </a:bodyPr>
          <a:lstStyle/>
          <a:p>
            <a:pPr marL="0" indent="0" algn="ctr">
              <a:buNone/>
            </a:pPr>
            <a:r>
              <a:rPr lang="en-US" sz="2600" dirty="0" smtClean="0">
                <a:solidFill>
                  <a:schemeClr val="tx1"/>
                </a:solidFill>
                <a:latin typeface="Futura Std Book" panose="020B0502020204020303" pitchFamily="34" charset="0"/>
              </a:rPr>
              <a:t>Model Rule of </a:t>
            </a:r>
            <a:r>
              <a:rPr lang="en-US" sz="2600" dirty="0" err="1" smtClean="0">
                <a:solidFill>
                  <a:schemeClr val="tx1"/>
                </a:solidFill>
                <a:latin typeface="Futura Std Book" panose="020B0502020204020303" pitchFamily="34" charset="0"/>
              </a:rPr>
              <a:t>Prof’l</a:t>
            </a:r>
            <a:r>
              <a:rPr lang="en-US" sz="2600" dirty="0" smtClean="0">
                <a:solidFill>
                  <a:schemeClr val="tx1"/>
                </a:solidFill>
                <a:latin typeface="Futura Std Book" panose="020B0502020204020303" pitchFamily="34" charset="0"/>
              </a:rPr>
              <a:t> Conduct R. 1.2 Comments:</a:t>
            </a:r>
          </a:p>
          <a:p>
            <a:pPr marL="0" indent="0" algn="just">
              <a:buNone/>
            </a:pPr>
            <a:endParaRPr lang="en-US" sz="2600" dirty="0" smtClean="0">
              <a:solidFill>
                <a:schemeClr val="tx1"/>
              </a:solidFill>
              <a:latin typeface="Futura Std Book" panose="020B0502020204020303" pitchFamily="34" charset="0"/>
            </a:endParaRPr>
          </a:p>
          <a:p>
            <a:pPr marL="0" indent="0">
              <a:buNone/>
            </a:pPr>
            <a:r>
              <a:rPr lang="en-US" sz="2600" dirty="0">
                <a:solidFill>
                  <a:schemeClr val="tx1"/>
                </a:solidFill>
                <a:latin typeface="Futura Std Book" panose="020B0502020204020303" pitchFamily="34" charset="0"/>
              </a:rPr>
              <a:t>[7] Although this Rule affords the lawyer and client substantial latitude to limit the representation, the limitation must be reasonable under the circumstances. If, for example, a client's objective is limited to securing general information about the law the client needs in order to handle a common and typically uncomplicated legal problem, the lawyer and client may agree that the lawyer's services will be limited to a brief telephone consultation. </a:t>
            </a:r>
            <a:r>
              <a:rPr lang="en-US" sz="2600" dirty="0" smtClean="0">
                <a:solidFill>
                  <a:schemeClr val="tx1"/>
                </a:solidFill>
                <a:latin typeface="Futura Std Book" panose="020B0502020204020303" pitchFamily="34" charset="0"/>
              </a:rPr>
              <a:t>. . . Although </a:t>
            </a:r>
            <a:r>
              <a:rPr lang="en-US" sz="2600" dirty="0">
                <a:solidFill>
                  <a:schemeClr val="tx1"/>
                </a:solidFill>
                <a:latin typeface="Futura Std Book" panose="020B0502020204020303" pitchFamily="34" charset="0"/>
              </a:rPr>
              <a:t>an agreement for a limited representation does not exempt a lawyer from the duty to provide competent representation, the limitation is a factor to be considered when determining the legal knowledge, skill, thoroughness and preparation reasonably necessary for the representation. See Rule 1.1</a:t>
            </a:r>
            <a:r>
              <a:rPr lang="en-US" sz="2600" dirty="0" smtClean="0">
                <a:solidFill>
                  <a:schemeClr val="tx1"/>
                </a:solidFill>
                <a:latin typeface="Futura Std Book" panose="020B0502020204020303" pitchFamily="34" charset="0"/>
              </a:rPr>
              <a:t>.</a:t>
            </a:r>
          </a:p>
          <a:p>
            <a:pPr marL="0" indent="0">
              <a:buNone/>
            </a:pPr>
            <a:endParaRPr lang="en-US" sz="1600" b="1" dirty="0">
              <a:solidFill>
                <a:schemeClr val="tx1"/>
              </a:solidFill>
              <a:latin typeface="Palatino Linotype" panose="02040502050505030304" pitchFamily="18" charset="0"/>
            </a:endParaRPr>
          </a:p>
          <a:p>
            <a:pPr marL="0" indent="0" algn="ctr">
              <a:buNone/>
            </a:pPr>
            <a:endParaRPr lang="en-US" sz="1200" dirty="0" smtClean="0">
              <a:solidFill>
                <a:schemeClr val="tx1"/>
              </a:solidFill>
              <a:latin typeface="Palatino Linotype" panose="02040502050505030304" pitchFamily="18" charset="0"/>
            </a:endParaRPr>
          </a:p>
        </p:txBody>
      </p:sp>
    </p:spTree>
    <p:extLst>
      <p:ext uri="{BB962C8B-B14F-4D97-AF65-F5344CB8AC3E}">
        <p14:creationId xmlns:p14="http://schemas.microsoft.com/office/powerpoint/2010/main" val="1950240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5629" y="690953"/>
            <a:ext cx="10326756" cy="5526156"/>
          </a:xfrm>
        </p:spPr>
        <p:txBody>
          <a:bodyPr>
            <a:noAutofit/>
          </a:bodyPr>
          <a:lstStyle/>
          <a:p>
            <a:pPr marL="0" indent="0" algn="ctr">
              <a:buNone/>
            </a:pPr>
            <a:r>
              <a:rPr lang="en-US" sz="2800" dirty="0" smtClean="0">
                <a:solidFill>
                  <a:schemeClr val="tx1"/>
                </a:solidFill>
                <a:latin typeface="Futura Std Book" panose="020B0502020204020303" pitchFamily="34" charset="0"/>
              </a:rPr>
              <a:t>Model Rule of </a:t>
            </a:r>
            <a:r>
              <a:rPr lang="en-US" sz="2800" dirty="0" err="1" smtClean="0">
                <a:solidFill>
                  <a:schemeClr val="tx1"/>
                </a:solidFill>
                <a:latin typeface="Futura Std Book" panose="020B0502020204020303" pitchFamily="34" charset="0"/>
              </a:rPr>
              <a:t>Prof’l</a:t>
            </a:r>
            <a:r>
              <a:rPr lang="en-US" sz="2800" dirty="0" smtClean="0">
                <a:solidFill>
                  <a:schemeClr val="tx1"/>
                </a:solidFill>
                <a:latin typeface="Futura Std Book" panose="020B0502020204020303" pitchFamily="34" charset="0"/>
              </a:rPr>
              <a:t> Conduct R. 1.2 Comments:</a:t>
            </a:r>
          </a:p>
          <a:p>
            <a:pPr marL="0" indent="0" algn="just">
              <a:buNone/>
            </a:pPr>
            <a:endParaRPr lang="en-US" sz="2400" dirty="0" smtClean="0">
              <a:solidFill>
                <a:schemeClr val="tx1"/>
              </a:solidFill>
              <a:latin typeface="Futura Std Book" panose="020B0502020204020303" pitchFamily="34" charset="0"/>
            </a:endParaRPr>
          </a:p>
          <a:p>
            <a:pPr marL="0" indent="0">
              <a:buNone/>
            </a:pPr>
            <a:r>
              <a:rPr lang="en-US" sz="2800" dirty="0">
                <a:solidFill>
                  <a:schemeClr val="tx1"/>
                </a:solidFill>
                <a:latin typeface="Futura Std Book" panose="020B0502020204020303" pitchFamily="34" charset="0"/>
              </a:rPr>
              <a:t>[8] All agreements concerning a lawyer's representation of a client must accord with the Rules of Professional Conduct and other law. See, e.g., Rules 1.1, 1.8 and 5.6.</a:t>
            </a:r>
          </a:p>
          <a:p>
            <a:pPr marL="0" indent="0" algn="ctr">
              <a:buNone/>
            </a:pPr>
            <a:endParaRPr lang="en-US" sz="1200" dirty="0" smtClean="0">
              <a:solidFill>
                <a:schemeClr val="tx1"/>
              </a:solidFill>
              <a:latin typeface="Palatino Linotype" panose="02040502050505030304" pitchFamily="18" charset="0"/>
            </a:endParaRPr>
          </a:p>
        </p:txBody>
      </p:sp>
    </p:spTree>
    <p:extLst>
      <p:ext uri="{BB962C8B-B14F-4D97-AF65-F5344CB8AC3E}">
        <p14:creationId xmlns:p14="http://schemas.microsoft.com/office/powerpoint/2010/main" val="1909913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4825" y="677333"/>
            <a:ext cx="10247243" cy="4928339"/>
          </a:xfrm>
        </p:spPr>
        <p:txBody>
          <a:bodyPr>
            <a:noAutofit/>
          </a:bodyPr>
          <a:lstStyle/>
          <a:p>
            <a:pPr marL="0" indent="0" algn="ctr">
              <a:buNone/>
            </a:pPr>
            <a:r>
              <a:rPr lang="en-US" sz="3200" dirty="0" smtClean="0">
                <a:solidFill>
                  <a:schemeClr val="tx1"/>
                </a:solidFill>
                <a:latin typeface="Futura Std Book" panose="020B0502020204020303" pitchFamily="34" charset="0"/>
              </a:rPr>
              <a:t>Colorado Lawyers:</a:t>
            </a:r>
          </a:p>
          <a:p>
            <a:pPr marL="0" indent="0" algn="ctr">
              <a:buNone/>
            </a:pPr>
            <a:r>
              <a:rPr lang="en-US" sz="3200" dirty="0" smtClean="0">
                <a:solidFill>
                  <a:schemeClr val="tx1"/>
                </a:solidFill>
                <a:latin typeface="Futura Std Book" panose="020B0502020204020303" pitchFamily="34" charset="0"/>
              </a:rPr>
              <a:t>Colo. R. </a:t>
            </a:r>
            <a:r>
              <a:rPr lang="en-US" sz="3200" dirty="0" err="1" smtClean="0">
                <a:solidFill>
                  <a:schemeClr val="tx1"/>
                </a:solidFill>
                <a:latin typeface="Futura Std Book" panose="020B0502020204020303" pitchFamily="34" charset="0"/>
              </a:rPr>
              <a:t>Prof’l</a:t>
            </a:r>
            <a:r>
              <a:rPr lang="en-US" sz="3200" dirty="0" smtClean="0">
                <a:solidFill>
                  <a:schemeClr val="tx1"/>
                </a:solidFill>
                <a:latin typeface="Futura Std Book" panose="020B0502020204020303" pitchFamily="34" charset="0"/>
              </a:rPr>
              <a:t> Conduct 1.2(c)</a:t>
            </a:r>
          </a:p>
          <a:p>
            <a:pPr marL="0" indent="0" algn="ctr">
              <a:buNone/>
            </a:pPr>
            <a:r>
              <a:rPr lang="en-US" sz="3200" dirty="0" smtClean="0">
                <a:solidFill>
                  <a:schemeClr val="tx1"/>
                </a:solidFill>
                <a:latin typeface="Futura Std Book" panose="020B0502020204020303" pitchFamily="34" charset="0"/>
              </a:rPr>
              <a:t> </a:t>
            </a:r>
          </a:p>
          <a:p>
            <a:pPr marL="0" indent="0">
              <a:buNone/>
            </a:pPr>
            <a:r>
              <a:rPr lang="en-US" sz="3200" dirty="0" smtClean="0">
                <a:solidFill>
                  <a:schemeClr val="tx1"/>
                </a:solidFill>
                <a:latin typeface="Futura Std Book" panose="020B0502020204020303" pitchFamily="34" charset="0"/>
              </a:rPr>
              <a:t>A </a:t>
            </a:r>
            <a:r>
              <a:rPr lang="en-US" sz="3200" dirty="0">
                <a:solidFill>
                  <a:schemeClr val="tx1"/>
                </a:solidFill>
                <a:latin typeface="Futura Std Book" panose="020B0502020204020303" pitchFamily="34" charset="0"/>
              </a:rPr>
              <a:t>lawyer may limit the scope or objectives, or both, of the representation if the limitation is reasonable under the circumstances and the client gives informed consent. A lawyer may provide limited representation to pro se parties as permitted by C.R.C.P. 11(b) and C.R.C.P. 311(b). </a:t>
            </a:r>
          </a:p>
        </p:txBody>
      </p:sp>
    </p:spTree>
    <p:extLst>
      <p:ext uri="{BB962C8B-B14F-4D97-AF65-F5344CB8AC3E}">
        <p14:creationId xmlns:p14="http://schemas.microsoft.com/office/powerpoint/2010/main" val="2006259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9717" y="635000"/>
            <a:ext cx="11231219" cy="4565374"/>
          </a:xfrm>
        </p:spPr>
        <p:txBody>
          <a:bodyPr>
            <a:noAutofit/>
          </a:bodyPr>
          <a:lstStyle/>
          <a:p>
            <a:pPr marL="0" indent="0" algn="ctr">
              <a:buNone/>
            </a:pPr>
            <a:r>
              <a:rPr lang="en-US" sz="3200" dirty="0" smtClean="0">
                <a:solidFill>
                  <a:schemeClr val="tx1"/>
                </a:solidFill>
                <a:latin typeface="Futura Std Book" panose="020B0502020204020303" pitchFamily="34" charset="0"/>
              </a:rPr>
              <a:t>Model Rule of </a:t>
            </a:r>
            <a:r>
              <a:rPr lang="en-US" sz="3200" dirty="0" err="1" smtClean="0">
                <a:solidFill>
                  <a:schemeClr val="tx1"/>
                </a:solidFill>
                <a:latin typeface="Futura Std Book" panose="020B0502020204020303" pitchFamily="34" charset="0"/>
              </a:rPr>
              <a:t>Prof’l</a:t>
            </a:r>
            <a:r>
              <a:rPr lang="en-US" sz="3200" dirty="0" smtClean="0">
                <a:solidFill>
                  <a:schemeClr val="tx1"/>
                </a:solidFill>
                <a:latin typeface="Futura Std Book" panose="020B0502020204020303" pitchFamily="34" charset="0"/>
              </a:rPr>
              <a:t> Conduct R. 6.5</a:t>
            </a:r>
          </a:p>
          <a:p>
            <a:pPr marL="0" indent="0" algn="ctr">
              <a:buNone/>
            </a:pPr>
            <a:endParaRPr lang="en-US" sz="1000" dirty="0" smtClean="0">
              <a:solidFill>
                <a:schemeClr val="tx1"/>
              </a:solidFill>
              <a:latin typeface="Futura Std Book" panose="020B0502020204020303" pitchFamily="34" charset="0"/>
            </a:endParaRPr>
          </a:p>
          <a:p>
            <a:pPr marL="0" indent="0">
              <a:buNone/>
            </a:pPr>
            <a:r>
              <a:rPr lang="en-US" sz="2400" dirty="0">
                <a:solidFill>
                  <a:schemeClr val="tx1"/>
                </a:solidFill>
                <a:latin typeface="Futura Std Book" panose="020B0502020204020303" pitchFamily="34" charset="0"/>
              </a:rPr>
              <a:t>(a) A lawyer who, under the auspices of a program sponsored by a nonprofit organization or court, provides short-term limited legal services to a client without expectation by either the lawyer or the client that the lawyer will provide continuing representation in the matter</a:t>
            </a:r>
            <a:r>
              <a:rPr lang="en-US" sz="2400" dirty="0" smtClean="0">
                <a:solidFill>
                  <a:schemeClr val="tx1"/>
                </a:solidFill>
                <a:latin typeface="Futura Std Book" panose="020B0502020204020303" pitchFamily="34" charset="0"/>
              </a:rPr>
              <a:t>:</a:t>
            </a:r>
            <a:endParaRPr lang="en-US" sz="2400" dirty="0">
              <a:solidFill>
                <a:schemeClr val="tx1"/>
              </a:solidFill>
              <a:latin typeface="Futura Std Book" panose="020B0502020204020303" pitchFamily="34" charset="0"/>
            </a:endParaRPr>
          </a:p>
          <a:p>
            <a:pPr marL="0" indent="0">
              <a:buNone/>
            </a:pPr>
            <a:r>
              <a:rPr lang="en-US" sz="2400" dirty="0" smtClean="0">
                <a:solidFill>
                  <a:schemeClr val="tx1"/>
                </a:solidFill>
                <a:latin typeface="Futura Std Book" panose="020B0502020204020303" pitchFamily="34" charset="0"/>
              </a:rPr>
              <a:t>	(</a:t>
            </a:r>
            <a:r>
              <a:rPr lang="en-US" sz="2400" dirty="0">
                <a:solidFill>
                  <a:schemeClr val="tx1"/>
                </a:solidFill>
                <a:latin typeface="Futura Std Book" panose="020B0502020204020303" pitchFamily="34" charset="0"/>
              </a:rPr>
              <a:t>1) is subject to Rules 1.7 and 1.9(a) only if the lawyer knows that the representation of the client involves a conflict of interest; and </a:t>
            </a:r>
          </a:p>
          <a:p>
            <a:pPr marL="0" indent="0">
              <a:buNone/>
            </a:pPr>
            <a:r>
              <a:rPr lang="en-US" sz="2400" dirty="0" smtClean="0">
                <a:solidFill>
                  <a:schemeClr val="tx1"/>
                </a:solidFill>
                <a:latin typeface="Futura Std Book" panose="020B0502020204020303" pitchFamily="34" charset="0"/>
              </a:rPr>
              <a:t>	(</a:t>
            </a:r>
            <a:r>
              <a:rPr lang="en-US" sz="2400" dirty="0">
                <a:solidFill>
                  <a:schemeClr val="tx1"/>
                </a:solidFill>
                <a:latin typeface="Futura Std Book" panose="020B0502020204020303" pitchFamily="34" charset="0"/>
              </a:rPr>
              <a:t>2) is subject to Rule 1.10 only if the lawyer knows that another lawyer associated with the lawyer in a law firm is disqualified by Rule 1.7 or 1.9(a) with respect to the matter. </a:t>
            </a:r>
            <a:endParaRPr lang="en-US" sz="2400" dirty="0" smtClean="0">
              <a:solidFill>
                <a:schemeClr val="tx1"/>
              </a:solidFill>
              <a:latin typeface="Futura Std Book" panose="020B0502020204020303" pitchFamily="34" charset="0"/>
            </a:endParaRPr>
          </a:p>
          <a:p>
            <a:pPr marL="0" indent="0">
              <a:buNone/>
            </a:pPr>
            <a:endParaRPr lang="en-US" sz="1000" dirty="0">
              <a:solidFill>
                <a:schemeClr val="tx1"/>
              </a:solidFill>
              <a:latin typeface="Futura Std Book" panose="020B0502020204020303" pitchFamily="34" charset="0"/>
            </a:endParaRPr>
          </a:p>
          <a:p>
            <a:pPr marL="0" indent="0">
              <a:buNone/>
            </a:pPr>
            <a:r>
              <a:rPr lang="en-US" sz="2400" dirty="0">
                <a:solidFill>
                  <a:schemeClr val="tx1"/>
                </a:solidFill>
                <a:latin typeface="Futura Std Book" panose="020B0502020204020303" pitchFamily="34" charset="0"/>
              </a:rPr>
              <a:t>(b) Except as provided in paragraph (a)(2), Rule 1.10 is inapplicable to a representation governed by this Rule. </a:t>
            </a:r>
          </a:p>
          <a:p>
            <a:pPr marL="0" indent="0" algn="ctr">
              <a:buNone/>
            </a:pPr>
            <a:endParaRPr lang="en-US" sz="1200" dirty="0" smtClean="0">
              <a:solidFill>
                <a:schemeClr val="tx1"/>
              </a:solidFill>
              <a:latin typeface="Futura Std Book" panose="020B0502020204020303" pitchFamily="34" charset="0"/>
            </a:endParaRPr>
          </a:p>
        </p:txBody>
      </p:sp>
    </p:spTree>
    <p:extLst>
      <p:ext uri="{BB962C8B-B14F-4D97-AF65-F5344CB8AC3E}">
        <p14:creationId xmlns:p14="http://schemas.microsoft.com/office/powerpoint/2010/main" val="648768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7385" y="699789"/>
            <a:ext cx="11231219" cy="4204252"/>
          </a:xfrm>
        </p:spPr>
        <p:txBody>
          <a:bodyPr>
            <a:noAutofit/>
          </a:bodyPr>
          <a:lstStyle/>
          <a:p>
            <a:pPr marL="0" indent="0" algn="ctr">
              <a:buNone/>
            </a:pPr>
            <a:r>
              <a:rPr lang="en-US" sz="3200" dirty="0" smtClean="0">
                <a:solidFill>
                  <a:schemeClr val="tx1"/>
                </a:solidFill>
                <a:latin typeface="Futura Std Book" panose="020B0502020204020303" pitchFamily="34" charset="0"/>
              </a:rPr>
              <a:t>Model Rule of </a:t>
            </a:r>
            <a:r>
              <a:rPr lang="en-US" sz="3200" dirty="0" err="1" smtClean="0">
                <a:solidFill>
                  <a:schemeClr val="tx1"/>
                </a:solidFill>
                <a:latin typeface="Futura Std Book" panose="020B0502020204020303" pitchFamily="34" charset="0"/>
              </a:rPr>
              <a:t>Prof’l</a:t>
            </a:r>
            <a:r>
              <a:rPr lang="en-US" sz="3200" dirty="0" smtClean="0">
                <a:solidFill>
                  <a:schemeClr val="tx1"/>
                </a:solidFill>
                <a:latin typeface="Futura Std Book" panose="020B0502020204020303" pitchFamily="34" charset="0"/>
              </a:rPr>
              <a:t> Conduct R. 6.5, comments:</a:t>
            </a:r>
          </a:p>
          <a:p>
            <a:pPr marL="0" indent="0" algn="ctr">
              <a:buNone/>
            </a:pPr>
            <a:endParaRPr lang="en-US" sz="1000" dirty="0" smtClean="0">
              <a:solidFill>
                <a:schemeClr val="tx1"/>
              </a:solidFill>
              <a:latin typeface="Futura Std Book" panose="020B0502020204020303" pitchFamily="34" charset="0"/>
            </a:endParaRPr>
          </a:p>
          <a:p>
            <a:pPr marL="0" indent="0" algn="ctr">
              <a:buNone/>
            </a:pPr>
            <a:r>
              <a:rPr lang="en-US" sz="2800" dirty="0">
                <a:solidFill>
                  <a:schemeClr val="tx1"/>
                </a:solidFill>
                <a:latin typeface="Futura Std Book" panose="020B0502020204020303" pitchFamily="34" charset="0"/>
              </a:rPr>
              <a:t>[3] Because a lawyer who is representing a client in the circumstances addressed by this Rule ordinarily is not able to check systematically for conflicts of interest, paragraph (a) requires compliance with Rules 1.7 or 1.9(a) only if the lawyer knows that the representation presents a conflict of interest for the lawyer, and with Rule 1.10 only if the lawyer knows that another lawyer in the lawyer’s firm is disqualified by Rules 1.7 or 1.9(a) in the matter.</a:t>
            </a:r>
          </a:p>
          <a:p>
            <a:pPr marL="0" indent="0" algn="ctr">
              <a:buNone/>
            </a:pPr>
            <a:endParaRPr lang="en-US" sz="1200" dirty="0" smtClean="0">
              <a:solidFill>
                <a:schemeClr val="tx1"/>
              </a:solidFill>
              <a:latin typeface="Palatino Linotype" panose="02040502050505030304" pitchFamily="18" charset="0"/>
            </a:endParaRPr>
          </a:p>
        </p:txBody>
      </p:sp>
    </p:spTree>
    <p:extLst>
      <p:ext uri="{BB962C8B-B14F-4D97-AF65-F5344CB8AC3E}">
        <p14:creationId xmlns:p14="http://schemas.microsoft.com/office/powerpoint/2010/main" val="41415542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1154</TotalTime>
  <Words>812</Words>
  <Application>Microsoft Office PowerPoint</Application>
  <PresentationFormat>Custom</PresentationFormat>
  <Paragraphs>51</Paragraphs>
  <Slides>17</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Office Theme</vt:lpstr>
      <vt:lpstr>Packager Shell Object</vt:lpstr>
      <vt:lpstr>Decision Makers and Enabling Rules Changes that clarify the practitioner’s path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Because a judge can’t tell the difference from this…</vt:lpstr>
      <vt:lpstr>To this…</vt:lpstr>
      <vt:lpstr>PowerPoint Presentation</vt:lpstr>
      <vt:lpstr>PowerPoint Presentation</vt:lpstr>
    </vt:vector>
  </TitlesOfParts>
  <Company>University of Denver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Janet Drobinske</dc:creator>
  <cp:lastModifiedBy>temp</cp:lastModifiedBy>
  <cp:revision>85</cp:revision>
  <cp:lastPrinted>2015-09-30T22:47:23Z</cp:lastPrinted>
  <dcterms:created xsi:type="dcterms:W3CDTF">2015-09-23T17:44:21Z</dcterms:created>
  <dcterms:modified xsi:type="dcterms:W3CDTF">2017-11-07T21:42:13Z</dcterms:modified>
</cp:coreProperties>
</file>