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269" r:id="rId3"/>
    <p:sldId id="257" r:id="rId4"/>
    <p:sldId id="258" r:id="rId5"/>
    <p:sldId id="267" r:id="rId6"/>
    <p:sldId id="268" r:id="rId7"/>
    <p:sldId id="266" r:id="rId8"/>
    <p:sldId id="264"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3" autoAdjust="0"/>
    <p:restoredTop sz="94660"/>
  </p:normalViewPr>
  <p:slideViewPr>
    <p:cSldViewPr snapToGrid="0">
      <p:cViewPr>
        <p:scale>
          <a:sx n="120" d="100"/>
          <a:sy n="120" d="100"/>
        </p:scale>
        <p:origin x="-618" y="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DAAA7F-CB4C-464B-86EC-CBD6490D7D3F}" type="datetimeFigureOut">
              <a:rPr lang="en-US" smtClean="0"/>
              <a:t>11/7/2017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F1C020-0A5D-0F44-B3AC-37A7F8976143}" type="slidenum">
              <a:rPr lang="en-US" smtClean="0"/>
              <a:t>‹#›</a:t>
            </a:fld>
            <a:endParaRPr lang="en-US"/>
          </a:p>
        </p:txBody>
      </p:sp>
    </p:spTree>
    <p:extLst>
      <p:ext uri="{BB962C8B-B14F-4D97-AF65-F5344CB8AC3E}">
        <p14:creationId xmlns:p14="http://schemas.microsoft.com/office/powerpoint/2010/main" val="1987719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F98893-C15B-44C5-85EE-6E75147179CD}"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582172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2.xml"/><Relationship Id="rId1" Type="http://schemas.openxmlformats.org/officeDocument/2006/relationships/vmlDrawing" Target="../drawings/vmlDrawing1.vml"/><Relationship Id="rId4" Type="http://schemas.openxmlformats.org/officeDocument/2006/relationships/image" Target="../media/image4.wmf"/></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6CFFA6-0D8B-43B4-A130-6994F06A6711}"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7AB57-73FB-40B8-99D5-AFE893692DBE}" type="slidenum">
              <a:rPr lang="en-US" smtClean="0"/>
              <a:t>‹#›</a:t>
            </a:fld>
            <a:endParaRPr lang="en-US"/>
          </a:p>
        </p:txBody>
      </p:sp>
    </p:spTree>
    <p:extLst>
      <p:ext uri="{BB962C8B-B14F-4D97-AF65-F5344CB8AC3E}">
        <p14:creationId xmlns:p14="http://schemas.microsoft.com/office/powerpoint/2010/main" val="2046695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6CFFA6-0D8B-43B4-A130-6994F06A6711}"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7AB57-73FB-40B8-99D5-AFE893692DBE}" type="slidenum">
              <a:rPr lang="en-US" smtClean="0"/>
              <a:t>‹#›</a:t>
            </a:fld>
            <a:endParaRPr lang="en-US"/>
          </a:p>
        </p:txBody>
      </p:sp>
    </p:spTree>
    <p:extLst>
      <p:ext uri="{BB962C8B-B14F-4D97-AF65-F5344CB8AC3E}">
        <p14:creationId xmlns:p14="http://schemas.microsoft.com/office/powerpoint/2010/main" val="1934989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6CFFA6-0D8B-43B4-A130-6994F06A6711}"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7AB57-73FB-40B8-99D5-AFE893692DBE}" type="slidenum">
              <a:rPr lang="en-US" smtClean="0"/>
              <a:t>‹#›</a:t>
            </a:fld>
            <a:endParaRPr lang="en-US"/>
          </a:p>
        </p:txBody>
      </p:sp>
    </p:spTree>
    <p:extLst>
      <p:ext uri="{BB962C8B-B14F-4D97-AF65-F5344CB8AC3E}">
        <p14:creationId xmlns:p14="http://schemas.microsoft.com/office/powerpoint/2010/main" val="1631075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3375"/>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37E126-3B44-4B6B-A3B1-CA01FBCEE27A}" type="datetimeFigureOut">
              <a:rPr lang="en-US" smtClean="0">
                <a:solidFill>
                  <a:prstClr val="black">
                    <a:tint val="75000"/>
                  </a:prstClr>
                </a:solidFill>
              </a:rPr>
              <a:pPr/>
              <a:t>11/7/2017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pic>
        <p:nvPicPr>
          <p:cNvPr id="8" name="Picture 7"/>
          <p:cNvPicPr>
            <a:picLocks noChangeAspect="1"/>
          </p:cNvPicPr>
          <p:nvPr userDrawn="1"/>
        </p:nvPicPr>
        <p:blipFill>
          <a:blip r:embed="rId2" cstate="print">
            <a:clrChange>
              <a:clrFrom>
                <a:srgbClr val="FFFEFC"/>
              </a:clrFrom>
              <a:clrTo>
                <a:srgbClr val="FFFEFC">
                  <a:alpha val="0"/>
                </a:srgbClr>
              </a:clrTo>
            </a:clrChange>
            <a:extLst>
              <a:ext uri="{28A0092B-C50C-407E-A947-70E740481C1C}">
                <a14:useLocalDpi xmlns:a14="http://schemas.microsoft.com/office/drawing/2010/main" val="0"/>
              </a:ext>
            </a:extLst>
          </a:blip>
          <a:stretch>
            <a:fillRect/>
          </a:stretch>
        </p:blipFill>
        <p:spPr>
          <a:xfrm>
            <a:off x="9660467" y="6042901"/>
            <a:ext cx="1163372" cy="730574"/>
          </a:xfrm>
          <a:prstGeom prst="rect">
            <a:avLst/>
          </a:prstGeom>
        </p:spPr>
      </p:pic>
      <p:pic>
        <p:nvPicPr>
          <p:cNvPr id="10" name="Picture 9"/>
          <p:cNvPicPr>
            <a:picLocks noChangeAspect="1"/>
          </p:cNvPicPr>
          <p:nvPr userDrawn="1"/>
        </p:nvPicPr>
        <p:blipFill>
          <a:blip r:embed="rId3"/>
          <a:stretch>
            <a:fillRect/>
          </a:stretch>
        </p:blipFill>
        <p:spPr>
          <a:xfrm>
            <a:off x="11001639" y="6037466"/>
            <a:ext cx="953296" cy="741453"/>
          </a:xfrm>
          <a:prstGeom prst="rect">
            <a:avLst/>
          </a:prstGeom>
        </p:spPr>
      </p:pic>
    </p:spTree>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37E126-3B44-4B6B-A3B1-CA01FBCEE27A}" type="datetimeFigureOut">
              <a:rPr lang="en-US" smtClean="0">
                <a:solidFill>
                  <a:prstClr val="black">
                    <a:tint val="75000"/>
                  </a:prstClr>
                </a:solidFill>
              </a:rPr>
              <a:pPr/>
              <a:t>11/7/2017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685B7D-C0DF-4D34-9131-74A2A6E491BD}"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p:spPr>
        <p:txBody>
          <a:bodyPr anchor="b"/>
          <a:lstStyle>
            <a:lvl1pPr>
              <a:defRPr sz="3375"/>
            </a:lvl1pPr>
          </a:lstStyle>
          <a:p>
            <a:r>
              <a:rPr lang="en-US" smtClean="0"/>
              <a:t>Click to edit Master title style</a:t>
            </a:r>
            <a:endParaRPr lang="en-US"/>
          </a:p>
        </p:txBody>
      </p:sp>
      <p:sp>
        <p:nvSpPr>
          <p:cNvPr id="3" name="Text Placeholder 2"/>
          <p:cNvSpPr>
            <a:spLocks noGrp="1"/>
          </p:cNvSpPr>
          <p:nvPr>
            <p:ph type="body" idx="1"/>
          </p:nvPr>
        </p:nvSpPr>
        <p:spPr>
          <a:xfrm>
            <a:off x="831851" y="4589467"/>
            <a:ext cx="10515600" cy="150018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37E126-3B44-4B6B-A3B1-CA01FBCEE27A}" type="datetimeFigureOut">
              <a:rPr lang="en-US" smtClean="0">
                <a:solidFill>
                  <a:prstClr val="black">
                    <a:tint val="75000"/>
                  </a:prstClr>
                </a:solidFill>
              </a:rPr>
              <a:pPr/>
              <a:t>11/7/2017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685B7D-C0DF-4D34-9131-74A2A6E491BD}"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37E126-3B44-4B6B-A3B1-CA01FBCEE27A}" type="datetimeFigureOut">
              <a:rPr lang="en-US" smtClean="0">
                <a:solidFill>
                  <a:prstClr val="black">
                    <a:tint val="75000"/>
                  </a:prstClr>
                </a:solidFill>
              </a:rPr>
              <a:pPr/>
              <a:t>11/7/2017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685B7D-C0DF-4D34-9131-74A2A6E491BD}"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37E126-3B44-4B6B-A3B1-CA01FBCEE27A}" type="datetimeFigureOut">
              <a:rPr lang="en-US" smtClean="0">
                <a:solidFill>
                  <a:prstClr val="black">
                    <a:tint val="75000"/>
                  </a:prstClr>
                </a:solidFill>
              </a:rPr>
              <a:pPr/>
              <a:t>11/7/2017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3685B7D-C0DF-4D34-9131-74A2A6E491BD}" type="slidenum">
              <a:rPr lang="en-US" smtClean="0">
                <a:solidFill>
                  <a:prstClr val="black">
                    <a:tint val="75000"/>
                  </a:prstClr>
                </a:solidFill>
              </a:rPr>
              <a:pPr/>
              <a:t>‹#›</a:t>
            </a:fld>
            <a:endParaRPr lang="en-US">
              <a:solidFill>
                <a:prstClr val="black">
                  <a:tint val="75000"/>
                </a:prstClr>
              </a:solidFill>
            </a:endParaRPr>
          </a:p>
        </p:txBody>
      </p:sp>
      <p:graphicFrame>
        <p:nvGraphicFramePr>
          <p:cNvPr id="10" name="Object 9"/>
          <p:cNvGraphicFramePr>
            <a:graphicFrameLocks noChangeAspect="1"/>
          </p:cNvGraphicFramePr>
          <p:nvPr userDrawn="1">
            <p:extLst/>
          </p:nvPr>
        </p:nvGraphicFramePr>
        <p:xfrm>
          <a:off x="98427" y="98425"/>
          <a:ext cx="4164013" cy="685800"/>
        </p:xfrm>
        <a:graphic>
          <a:graphicData uri="http://schemas.openxmlformats.org/presentationml/2006/ole">
            <mc:AlternateContent xmlns:mc="http://schemas.openxmlformats.org/markup-compatibility/2006">
              <mc:Choice xmlns:v="urn:schemas-microsoft-com:vml" Requires="v">
                <p:oleObj spid="_x0000_s1028" name="Packager Shell Object" showAsIcon="1" r:id="rId3" imgW="4163400" imgH="685800" progId="Package">
                  <p:embed/>
                </p:oleObj>
              </mc:Choice>
              <mc:Fallback>
                <p:oleObj name="Packager Shell Object" showAsIcon="1" r:id="rId3" imgW="4163400" imgH="685800" progId="Package">
                  <p:embed/>
                  <p:pic>
                    <p:nvPicPr>
                      <p:cNvPr id="0" name=""/>
                      <p:cNvPicPr/>
                      <p:nvPr/>
                    </p:nvPicPr>
                    <p:blipFill>
                      <a:blip r:embed="rId4"/>
                      <a:stretch>
                        <a:fillRect/>
                      </a:stretch>
                    </p:blipFill>
                    <p:spPr>
                      <a:xfrm>
                        <a:off x="98427" y="98425"/>
                        <a:ext cx="4164013" cy="685800"/>
                      </a:xfrm>
                      <a:prstGeom prst="rect">
                        <a:avLst/>
                      </a:prstGeom>
                    </p:spPr>
                  </p:pic>
                </p:oleObj>
              </mc:Fallback>
            </mc:AlternateContent>
          </a:graphicData>
        </a:graphic>
      </p:graphicFrame>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37E126-3B44-4B6B-A3B1-CA01FBCEE27A}" type="datetimeFigureOut">
              <a:rPr lang="en-US" smtClean="0">
                <a:solidFill>
                  <a:prstClr val="black">
                    <a:tint val="75000"/>
                  </a:prstClr>
                </a:solidFill>
              </a:rPr>
              <a:pPr/>
              <a:t>11/7/2017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3685B7D-C0DF-4D34-9131-74A2A6E491BD}"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7E126-3B44-4B6B-A3B1-CA01FBCEE27A}" type="datetimeFigureOut">
              <a:rPr lang="en-US" smtClean="0">
                <a:solidFill>
                  <a:prstClr val="black">
                    <a:tint val="75000"/>
                  </a:prstClr>
                </a:solidFill>
              </a:rPr>
              <a:pPr/>
              <a:t>11/7/2017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3685B7D-C0DF-4D34-9131-74A2A6E491BD}"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1800"/>
            </a:lvl1pPr>
          </a:lstStyle>
          <a:p>
            <a:r>
              <a:rPr lang="en-US" smtClean="0"/>
              <a:t>Click to edit Master title style</a:t>
            </a:r>
            <a:endParaRPr lang="en-US"/>
          </a:p>
        </p:txBody>
      </p:sp>
      <p:sp>
        <p:nvSpPr>
          <p:cNvPr id="3" name="Content Placeholder 2"/>
          <p:cNvSpPr>
            <a:spLocks noGrp="1"/>
          </p:cNvSpPr>
          <p:nvPr>
            <p:ph idx="1"/>
          </p:nvPr>
        </p:nvSpPr>
        <p:spPr>
          <a:xfrm>
            <a:off x="5183188" y="987429"/>
            <a:ext cx="6172200" cy="4873625"/>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37E126-3B44-4B6B-A3B1-CA01FBCEE27A}" type="datetimeFigureOut">
              <a:rPr lang="en-US" smtClean="0">
                <a:solidFill>
                  <a:prstClr val="black">
                    <a:tint val="75000"/>
                  </a:prstClr>
                </a:solidFill>
              </a:rPr>
              <a:pPr/>
              <a:t>11/7/2017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685B7D-C0DF-4D34-9131-74A2A6E491BD}"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6CFFA6-0D8B-43B4-A130-6994F06A6711}"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7AB57-73FB-40B8-99D5-AFE893692DBE}" type="slidenum">
              <a:rPr lang="en-US" smtClean="0"/>
              <a:t>‹#›</a:t>
            </a:fld>
            <a:endParaRPr lang="en-US"/>
          </a:p>
        </p:txBody>
      </p:sp>
    </p:spTree>
    <p:extLst>
      <p:ext uri="{BB962C8B-B14F-4D97-AF65-F5344CB8AC3E}">
        <p14:creationId xmlns:p14="http://schemas.microsoft.com/office/powerpoint/2010/main" val="34980119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18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9"/>
            <a:ext cx="6172200" cy="4873625"/>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37E126-3B44-4B6B-A3B1-CA01FBCEE27A}" type="datetimeFigureOut">
              <a:rPr lang="en-US" smtClean="0">
                <a:solidFill>
                  <a:prstClr val="black">
                    <a:tint val="75000"/>
                  </a:prstClr>
                </a:solidFill>
              </a:rPr>
              <a:pPr/>
              <a:t>11/7/2017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685B7D-C0DF-4D34-9131-74A2A6E491BD}"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37E126-3B44-4B6B-A3B1-CA01FBCEE27A}" type="datetimeFigureOut">
              <a:rPr lang="en-US" smtClean="0">
                <a:solidFill>
                  <a:prstClr val="black">
                    <a:tint val="75000"/>
                  </a:prstClr>
                </a:solidFill>
              </a:rPr>
              <a:pPr/>
              <a:t>11/7/2017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685B7D-C0DF-4D34-9131-74A2A6E491BD}"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37E126-3B44-4B6B-A3B1-CA01FBCEE27A}" type="datetimeFigureOut">
              <a:rPr lang="en-US" smtClean="0">
                <a:solidFill>
                  <a:prstClr val="black">
                    <a:tint val="75000"/>
                  </a:prstClr>
                </a:solidFill>
              </a:rPr>
              <a:pPr/>
              <a:t>11/7/2017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685B7D-C0DF-4D34-9131-74A2A6E491BD}" type="slidenum">
              <a:rPr lang="en-US" smtClean="0">
                <a:solidFill>
                  <a:prstClr val="black">
                    <a:tint val="75000"/>
                  </a:prstClr>
                </a:solidFill>
              </a:rPr>
              <a:pPr/>
              <a:t>‹#›</a:t>
            </a:fld>
            <a:endParaRPr lang="en-US">
              <a:solidFill>
                <a:prstClr val="black">
                  <a:tint val="75000"/>
                </a:prstClr>
              </a:solidFill>
            </a:endParaRP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6CFFA6-0D8B-43B4-A130-6994F06A6711}"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77AB57-73FB-40B8-99D5-AFE893692DBE}" type="slidenum">
              <a:rPr lang="en-US" smtClean="0"/>
              <a:t>‹#›</a:t>
            </a:fld>
            <a:endParaRPr lang="en-US"/>
          </a:p>
        </p:txBody>
      </p:sp>
    </p:spTree>
    <p:extLst>
      <p:ext uri="{BB962C8B-B14F-4D97-AF65-F5344CB8AC3E}">
        <p14:creationId xmlns:p14="http://schemas.microsoft.com/office/powerpoint/2010/main" val="3377989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6CFFA6-0D8B-43B4-A130-6994F06A6711}"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77AB57-73FB-40B8-99D5-AFE893692DBE}" type="slidenum">
              <a:rPr lang="en-US" smtClean="0"/>
              <a:t>‹#›</a:t>
            </a:fld>
            <a:endParaRPr lang="en-US"/>
          </a:p>
        </p:txBody>
      </p:sp>
    </p:spTree>
    <p:extLst>
      <p:ext uri="{BB962C8B-B14F-4D97-AF65-F5344CB8AC3E}">
        <p14:creationId xmlns:p14="http://schemas.microsoft.com/office/powerpoint/2010/main" val="1758566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6CFFA6-0D8B-43B4-A130-6994F06A6711}" type="datetimeFigureOut">
              <a:rPr lang="en-US" smtClean="0"/>
              <a:t>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77AB57-73FB-40B8-99D5-AFE893692DBE}" type="slidenum">
              <a:rPr lang="en-US" smtClean="0"/>
              <a:t>‹#›</a:t>
            </a:fld>
            <a:endParaRPr lang="en-US"/>
          </a:p>
        </p:txBody>
      </p:sp>
    </p:spTree>
    <p:extLst>
      <p:ext uri="{BB962C8B-B14F-4D97-AF65-F5344CB8AC3E}">
        <p14:creationId xmlns:p14="http://schemas.microsoft.com/office/powerpoint/2010/main" val="289082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6CFFA6-0D8B-43B4-A130-6994F06A6711}" type="datetimeFigureOut">
              <a:rPr lang="en-US" smtClean="0"/>
              <a:t>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77AB57-73FB-40B8-99D5-AFE893692DBE}" type="slidenum">
              <a:rPr lang="en-US" smtClean="0"/>
              <a:t>‹#›</a:t>
            </a:fld>
            <a:endParaRPr lang="en-US"/>
          </a:p>
        </p:txBody>
      </p:sp>
    </p:spTree>
    <p:extLst>
      <p:ext uri="{BB962C8B-B14F-4D97-AF65-F5344CB8AC3E}">
        <p14:creationId xmlns:p14="http://schemas.microsoft.com/office/powerpoint/2010/main" val="3752221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6CFFA6-0D8B-43B4-A130-6994F06A6711}" type="datetimeFigureOut">
              <a:rPr lang="en-US" smtClean="0"/>
              <a:t>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77AB57-73FB-40B8-99D5-AFE893692DBE}" type="slidenum">
              <a:rPr lang="en-US" smtClean="0"/>
              <a:t>‹#›</a:t>
            </a:fld>
            <a:endParaRPr lang="en-US"/>
          </a:p>
        </p:txBody>
      </p:sp>
    </p:spTree>
    <p:extLst>
      <p:ext uri="{BB962C8B-B14F-4D97-AF65-F5344CB8AC3E}">
        <p14:creationId xmlns:p14="http://schemas.microsoft.com/office/powerpoint/2010/main" val="2577166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6CFFA6-0D8B-43B4-A130-6994F06A6711}"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77AB57-73FB-40B8-99D5-AFE893692DBE}" type="slidenum">
              <a:rPr lang="en-US" smtClean="0"/>
              <a:t>‹#›</a:t>
            </a:fld>
            <a:endParaRPr lang="en-US"/>
          </a:p>
        </p:txBody>
      </p:sp>
    </p:spTree>
    <p:extLst>
      <p:ext uri="{BB962C8B-B14F-4D97-AF65-F5344CB8AC3E}">
        <p14:creationId xmlns:p14="http://schemas.microsoft.com/office/powerpoint/2010/main" val="2885947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6CFFA6-0D8B-43B4-A130-6994F06A6711}"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77AB57-73FB-40B8-99D5-AFE893692DBE}" type="slidenum">
              <a:rPr lang="en-US" smtClean="0"/>
              <a:t>‹#›</a:t>
            </a:fld>
            <a:endParaRPr lang="en-US"/>
          </a:p>
        </p:txBody>
      </p:sp>
    </p:spTree>
    <p:extLst>
      <p:ext uri="{BB962C8B-B14F-4D97-AF65-F5344CB8AC3E}">
        <p14:creationId xmlns:p14="http://schemas.microsoft.com/office/powerpoint/2010/main" val="483941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6CFFA6-0D8B-43B4-A130-6994F06A6711}" type="datetimeFigureOut">
              <a:rPr lang="en-US" smtClean="0"/>
              <a:t>11/7/2017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77AB57-73FB-40B8-99D5-AFE893692DBE}" type="slidenum">
              <a:rPr lang="en-US" smtClean="0"/>
              <a:t>‹#›</a:t>
            </a:fld>
            <a:endParaRPr lang="en-US"/>
          </a:p>
        </p:txBody>
      </p:sp>
    </p:spTree>
    <p:extLst>
      <p:ext uri="{BB962C8B-B14F-4D97-AF65-F5344CB8AC3E}">
        <p14:creationId xmlns:p14="http://schemas.microsoft.com/office/powerpoint/2010/main" val="4027549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675">
                <a:solidFill>
                  <a:schemeClr val="tx1">
                    <a:tint val="75000"/>
                  </a:schemeClr>
                </a:solidFill>
              </a:defRPr>
            </a:lvl1pPr>
          </a:lstStyle>
          <a:p>
            <a:fld id="{7137E126-3B44-4B6B-A3B1-CA01FBCEE27A}" type="datetimeFigureOut">
              <a:rPr lang="en-US" smtClean="0">
                <a:solidFill>
                  <a:prstClr val="black">
                    <a:tint val="75000"/>
                  </a:prstClr>
                </a:solidFill>
              </a:rPr>
              <a:pPr/>
              <a:t>11/7/2017</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43685B7D-C0DF-4D34-9131-74A2A6E491BD}" type="slidenum">
              <a:rPr lang="en-US" smtClean="0">
                <a:solidFill>
                  <a:prstClr val="black">
                    <a:tint val="75000"/>
                  </a:prstClr>
                </a:solidFill>
              </a:rPr>
              <a:pPr/>
              <a:t>‹#›</a:t>
            </a:fld>
            <a:endParaRPr lang="en-US">
              <a:solidFill>
                <a:prstClr val="black">
                  <a:tint val="75000"/>
                </a:prstClr>
              </a:solidFill>
            </a:endParaRPr>
          </a:p>
        </p:txBody>
      </p:sp>
      <p:pic>
        <p:nvPicPr>
          <p:cNvPr id="1027" name="Picture 3" descr="unbundling_web_banner"/>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r="48006" b="41692"/>
          <a:stretch/>
        </p:blipFill>
        <p:spPr bwMode="auto">
          <a:xfrm>
            <a:off x="3" y="5952087"/>
            <a:ext cx="3416060" cy="8974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9" name="Picture 5" descr="unbundling_web_banner"/>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53128" t="10965" r="9356" b="63149"/>
          <a:stretch/>
        </p:blipFill>
        <p:spPr bwMode="auto">
          <a:xfrm>
            <a:off x="3416062" y="5952229"/>
            <a:ext cx="5447239" cy="88152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515690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mass.gov/courts/docs/forms/housing/notice-of-limited-appearance.pdf" TargetMode="External"/><Relationship Id="rId2" Type="http://schemas.openxmlformats.org/officeDocument/2006/relationships/hyperlink" Target="http://www.mass.gov/courts/programs/legal-assistance/lar-gen.html" TargetMode="Externa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hyperlink" Target="http://www.mass.gov/courts/docs/forms/probate-and-family/lar-attorney-listing.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assprobono.org/library/attachment.251369" TargetMode="External"/><Relationship Id="rId2" Type="http://schemas.openxmlformats.org/officeDocument/2006/relationships/hyperlink" Target="http://www.mass.gov/courts/docs/lar-training-manual.pdf" TargetMode="External"/><Relationship Id="rId1" Type="http://schemas.openxmlformats.org/officeDocument/2006/relationships/slideLayout" Target="../slideLayouts/slideLayout2.xml"/><Relationship Id="rId5" Type="http://schemas.openxmlformats.org/officeDocument/2006/relationships/hyperlink" Target="http://calendar.umassd.edu/cal/event/showEventMore.rdo;jsessionid=49121E9E6997B6983D8D993DA79F6174" TargetMode="External"/><Relationship Id="rId4" Type="http://schemas.openxmlformats.org/officeDocument/2006/relationships/hyperlink" Target="https://www.mcle.org/product/catalog/code/2160064P0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5934" y="329610"/>
            <a:ext cx="11398102" cy="2747376"/>
          </a:xfrm>
        </p:spPr>
        <p:txBody>
          <a:bodyPr>
            <a:noAutofit/>
          </a:bodyPr>
          <a:lstStyle/>
          <a:p>
            <a:r>
              <a:rPr lang="en-US" sz="4800" b="1" dirty="0" smtClean="0">
                <a:latin typeface="Futura Medium" charset="0"/>
                <a:ea typeface="Futura Medium" charset="0"/>
                <a:cs typeface="Futura Medium" charset="0"/>
              </a:rPr>
              <a:t>Collaboration: </a:t>
            </a:r>
            <a:br>
              <a:rPr lang="en-US" sz="4800" b="1" dirty="0" smtClean="0">
                <a:latin typeface="Futura Medium" charset="0"/>
                <a:ea typeface="Futura Medium" charset="0"/>
                <a:cs typeface="Futura Medium" charset="0"/>
              </a:rPr>
            </a:br>
            <a:r>
              <a:rPr lang="en-US" sz="4800" b="1" dirty="0" smtClean="0">
                <a:latin typeface="Futura Medium" charset="0"/>
                <a:ea typeface="Futura Medium" charset="0"/>
                <a:cs typeface="Futura Medium" charset="0"/>
              </a:rPr>
              <a:t>What are the opportunities?</a:t>
            </a:r>
            <a:br>
              <a:rPr lang="en-US" sz="4800" b="1" dirty="0" smtClean="0">
                <a:latin typeface="Futura Medium" charset="0"/>
                <a:ea typeface="Futura Medium" charset="0"/>
                <a:cs typeface="Futura Medium" charset="0"/>
              </a:rPr>
            </a:br>
            <a:r>
              <a:rPr lang="en-US" sz="4800" b="1" dirty="0" smtClean="0">
                <a:latin typeface="Futura Medium" charset="0"/>
                <a:ea typeface="Futura Medium" charset="0"/>
                <a:cs typeface="Futura Medium" charset="0"/>
              </a:rPr>
              <a:t/>
            </a:r>
            <a:br>
              <a:rPr lang="en-US" sz="4800" b="1" dirty="0" smtClean="0">
                <a:latin typeface="Futura Medium" charset="0"/>
                <a:ea typeface="Futura Medium" charset="0"/>
                <a:cs typeface="Futura Medium" charset="0"/>
              </a:rPr>
            </a:br>
            <a:r>
              <a:rPr lang="en-US" sz="4800" b="1" dirty="0" smtClean="0">
                <a:latin typeface="Futura Medium" charset="0"/>
                <a:ea typeface="Futura Medium" charset="0"/>
                <a:cs typeface="Futura Medium" charset="0"/>
              </a:rPr>
              <a:t>The Judiciary</a:t>
            </a:r>
            <a:endParaRPr lang="en-US" sz="4800" dirty="0">
              <a:latin typeface="Futura Medium" charset="0"/>
              <a:ea typeface="Futura Medium" charset="0"/>
              <a:cs typeface="Futura Medium" charset="0"/>
            </a:endParaRPr>
          </a:p>
        </p:txBody>
      </p:sp>
      <p:sp>
        <p:nvSpPr>
          <p:cNvPr id="3" name="Subtitle 2"/>
          <p:cNvSpPr>
            <a:spLocks noGrp="1"/>
          </p:cNvSpPr>
          <p:nvPr>
            <p:ph type="subTitle" idx="1"/>
          </p:nvPr>
        </p:nvSpPr>
        <p:spPr>
          <a:xfrm>
            <a:off x="244549" y="3821264"/>
            <a:ext cx="11780873" cy="1938130"/>
          </a:xfrm>
        </p:spPr>
        <p:txBody>
          <a:bodyPr>
            <a:normAutofit/>
          </a:bodyPr>
          <a:lstStyle/>
          <a:p>
            <a:endParaRPr lang="en-US" sz="3600" dirty="0">
              <a:solidFill>
                <a:schemeClr val="tx2"/>
              </a:solidFill>
              <a:latin typeface="Futura Medium" charset="0"/>
              <a:ea typeface="Futura Medium" charset="0"/>
              <a:cs typeface="Futura Medium" charset="0"/>
            </a:endParaRPr>
          </a:p>
          <a:p>
            <a:r>
              <a:rPr lang="en-US" sz="3600" dirty="0" smtClean="0">
                <a:latin typeface="Futura Medium" charset="0"/>
                <a:ea typeface="Futura Medium" charset="0"/>
                <a:cs typeface="Futura Medium" charset="0"/>
              </a:rPr>
              <a:t>Hon. Dina </a:t>
            </a:r>
            <a:r>
              <a:rPr lang="en-US" sz="3600" dirty="0">
                <a:latin typeface="Futura Medium" charset="0"/>
                <a:ea typeface="Futura Medium" charset="0"/>
                <a:cs typeface="Futura Medium" charset="0"/>
              </a:rPr>
              <a:t>E. </a:t>
            </a:r>
            <a:r>
              <a:rPr lang="en-US" sz="3600" dirty="0" smtClean="0">
                <a:latin typeface="Futura Medium" charset="0"/>
                <a:ea typeface="Futura Medium" charset="0"/>
                <a:cs typeface="Futura Medium" charset="0"/>
              </a:rPr>
              <a:t>Fein, First </a:t>
            </a:r>
            <a:r>
              <a:rPr lang="en-US" sz="3600" dirty="0">
                <a:latin typeface="Futura Medium" charset="0"/>
                <a:ea typeface="Futura Medium" charset="0"/>
                <a:cs typeface="Futura Medium" charset="0"/>
              </a:rPr>
              <a:t>Justice</a:t>
            </a:r>
          </a:p>
          <a:p>
            <a:r>
              <a:rPr lang="en-US" sz="3600" dirty="0">
                <a:latin typeface="Futura Medium" charset="0"/>
                <a:ea typeface="Futura Medium" charset="0"/>
                <a:cs typeface="Futura Medium" charset="0"/>
              </a:rPr>
              <a:t>Western </a:t>
            </a:r>
            <a:r>
              <a:rPr lang="en-US" sz="3600" dirty="0" smtClean="0">
                <a:latin typeface="Futura Medium" charset="0"/>
                <a:ea typeface="Futura Medium" charset="0"/>
                <a:cs typeface="Futura Medium" charset="0"/>
              </a:rPr>
              <a:t>Division of the Massachusetts </a:t>
            </a:r>
            <a:r>
              <a:rPr lang="en-US" sz="3600" dirty="0">
                <a:latin typeface="Futura Medium" charset="0"/>
                <a:ea typeface="Futura Medium" charset="0"/>
                <a:cs typeface="Futura Medium" charset="0"/>
              </a:rPr>
              <a:t>Housing Court</a:t>
            </a:r>
          </a:p>
        </p:txBody>
      </p:sp>
    </p:spTree>
    <p:extLst>
      <p:ext uri="{BB962C8B-B14F-4D97-AF65-F5344CB8AC3E}">
        <p14:creationId xmlns:p14="http://schemas.microsoft.com/office/powerpoint/2010/main" val="760540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Development</a:t>
            </a:r>
            <a:r>
              <a:rPr lang="en-US" sz="3600" dirty="0" smtClean="0"/>
              <a:t> </a:t>
            </a:r>
            <a:r>
              <a:rPr lang="en-US" dirty="0"/>
              <a:t>o</a:t>
            </a:r>
            <a:r>
              <a:rPr lang="en-US" dirty="0" smtClean="0"/>
              <a:t>f LAR in Massachusetts</a:t>
            </a:r>
            <a:endParaRPr lang="en-US" sz="3600" dirty="0"/>
          </a:p>
        </p:txBody>
      </p:sp>
      <p:sp>
        <p:nvSpPr>
          <p:cNvPr id="3" name="Content Placeholder 2"/>
          <p:cNvSpPr>
            <a:spLocks noGrp="1"/>
          </p:cNvSpPr>
          <p:nvPr>
            <p:ph idx="1"/>
          </p:nvPr>
        </p:nvSpPr>
        <p:spPr>
          <a:xfrm>
            <a:off x="180753" y="1825625"/>
            <a:ext cx="5890438" cy="4862254"/>
          </a:xfrm>
        </p:spPr>
        <p:txBody>
          <a:bodyPr>
            <a:normAutofit/>
          </a:bodyPr>
          <a:lstStyle/>
          <a:p>
            <a:r>
              <a:rPr lang="en-US" dirty="0" smtClean="0"/>
              <a:t>Convene Stakeholder Groups</a:t>
            </a:r>
          </a:p>
          <a:p>
            <a:pPr lvl="2"/>
            <a:r>
              <a:rPr lang="en-US" dirty="0" smtClean="0"/>
              <a:t>Courts</a:t>
            </a:r>
          </a:p>
          <a:p>
            <a:pPr lvl="2"/>
            <a:r>
              <a:rPr lang="en-US" dirty="0" smtClean="0"/>
              <a:t>Bar Leaders</a:t>
            </a:r>
          </a:p>
          <a:p>
            <a:pPr lvl="2"/>
            <a:r>
              <a:rPr lang="en-US" dirty="0" smtClean="0"/>
              <a:t>Malpractice Carrier</a:t>
            </a:r>
          </a:p>
          <a:p>
            <a:r>
              <a:rPr lang="en-US" dirty="0" smtClean="0"/>
              <a:t>Pilot in Select Probate and Family Courts</a:t>
            </a:r>
          </a:p>
          <a:p>
            <a:r>
              <a:rPr lang="en-US" dirty="0" smtClean="0"/>
              <a:t>Extend to All Probate and Family Courts</a:t>
            </a:r>
          </a:p>
          <a:p>
            <a:r>
              <a:rPr lang="en-US" dirty="0" smtClean="0"/>
              <a:t>Authorize in All Court Departments</a:t>
            </a:r>
          </a:p>
          <a:p>
            <a:r>
              <a:rPr lang="en-US" dirty="0" smtClean="0"/>
              <a:t>Promote LAR and Train Lawyers</a:t>
            </a:r>
          </a:p>
          <a:p>
            <a:r>
              <a:rPr lang="en-US" dirty="0" smtClean="0"/>
              <a:t>Standardize Practices and Forms</a:t>
            </a:r>
          </a:p>
          <a:p>
            <a:endParaRPr lang="en-US" dirty="0"/>
          </a:p>
          <a:p>
            <a:endParaRPr lang="en-US" dirty="0" smtClean="0"/>
          </a:p>
          <a:p>
            <a:pPr marL="0" indent="0">
              <a:buNone/>
            </a:pPr>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6885" y="2417136"/>
            <a:ext cx="5874029" cy="3037368"/>
          </a:xfrm>
          <a:prstGeom prst="rect">
            <a:avLst/>
          </a:prstGeom>
        </p:spPr>
      </p:pic>
    </p:spTree>
    <p:extLst>
      <p:ext uri="{BB962C8B-B14F-4D97-AF65-F5344CB8AC3E}">
        <p14:creationId xmlns:p14="http://schemas.microsoft.com/office/powerpoint/2010/main" val="3327929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Supreme Judicial Court Order Authorizing LAR</a:t>
            </a:r>
            <a:endParaRPr lang="en-US" dirty="0"/>
          </a:p>
        </p:txBody>
      </p:sp>
      <p:sp>
        <p:nvSpPr>
          <p:cNvPr id="3" name="Content Placeholder 2"/>
          <p:cNvSpPr>
            <a:spLocks noGrp="1"/>
          </p:cNvSpPr>
          <p:nvPr>
            <p:ph idx="1"/>
          </p:nvPr>
        </p:nvSpPr>
        <p:spPr>
          <a:xfrm>
            <a:off x="112889" y="1825624"/>
            <a:ext cx="11966222" cy="4907685"/>
          </a:xfrm>
        </p:spPr>
        <p:txBody>
          <a:bodyPr>
            <a:normAutofit/>
          </a:bodyPr>
          <a:lstStyle/>
          <a:p>
            <a:pPr marL="0" indent="0" algn="ctr">
              <a:buNone/>
            </a:pPr>
            <a:r>
              <a:rPr lang="en-US" dirty="0" smtClean="0"/>
              <a:t>Background </a:t>
            </a:r>
            <a:r>
              <a:rPr lang="mr-IN" dirty="0" smtClean="0"/>
              <a:t>–</a:t>
            </a:r>
            <a:r>
              <a:rPr lang="en-US" dirty="0" smtClean="0"/>
              <a:t> LAR permits attorneys to assist a self-represented litigant on a limited basis without undertaking a full representation of the client on all issues related to the legal matter for which the attorney is engaged. After the completion and assessment of a Limited Assistance Representation Pilot Project in the Hampden, Suffolk, and Norfolk Divisions of the Probate and Family Court Department pursuant to a Standing Order dated August 1, 2006, as amended from time to time, the Justices have concluded that limited assistance representation can be of significant benefit in expanding access to justice in the Trial Courts, and should be available in such Divisions and in connection with such matters as each Trial Court Department Chief Justice, in his or her discretion and with the approval of the Chief Justice for Administration and Management, may prescribe.</a:t>
            </a:r>
          </a:p>
          <a:p>
            <a:endParaRPr lang="en-US" dirty="0"/>
          </a:p>
        </p:txBody>
      </p:sp>
    </p:spTree>
    <p:extLst>
      <p:ext uri="{BB962C8B-B14F-4D97-AF65-F5344CB8AC3E}">
        <p14:creationId xmlns:p14="http://schemas.microsoft.com/office/powerpoint/2010/main" val="3023369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Supreme Judicial Court Order Authorizing </a:t>
            </a:r>
            <a:r>
              <a:rPr lang="en-US" dirty="0" smtClean="0"/>
              <a:t>LAR</a:t>
            </a:r>
            <a:endParaRPr lang="en-US" sz="3600" dirty="0"/>
          </a:p>
        </p:txBody>
      </p:sp>
      <p:sp>
        <p:nvSpPr>
          <p:cNvPr id="3" name="Content Placeholder 2"/>
          <p:cNvSpPr>
            <a:spLocks noGrp="1"/>
          </p:cNvSpPr>
          <p:nvPr>
            <p:ph idx="1"/>
          </p:nvPr>
        </p:nvSpPr>
        <p:spPr>
          <a:xfrm>
            <a:off x="144379" y="1825624"/>
            <a:ext cx="11903242" cy="4863933"/>
          </a:xfrm>
        </p:spPr>
        <p:txBody>
          <a:bodyPr>
            <a:normAutofit/>
          </a:bodyPr>
          <a:lstStyle/>
          <a:p>
            <a:pPr marL="0" indent="0" algn="ctr">
              <a:buNone/>
            </a:pPr>
            <a:r>
              <a:rPr lang="en-US" sz="2400" dirty="0" smtClean="0"/>
              <a:t>Limited </a:t>
            </a:r>
            <a:r>
              <a:rPr lang="en-US" sz="2400" dirty="0"/>
              <a:t>Assistance Representation may be implemented in any Department of the Trial Court in such Divisions and in connection with such matters as each Trial Court Department Chief Justice, in his or her discretion and with the approval of the Chief Justice for Administration and Management, may prescribe. Notwithstanding any provision to the contrary in any Rule of Court or Standing Order, it is hereby ORDERED that the following procedures shall apply with respect to Limited Assistance Representation</a:t>
            </a:r>
            <a:r>
              <a:rPr lang="en-US" sz="2400" dirty="0" smtClean="0"/>
              <a:t>.</a:t>
            </a:r>
          </a:p>
          <a:p>
            <a:pPr marL="0" indent="0">
              <a:buNone/>
            </a:pPr>
            <a:endParaRPr lang="en-US" sz="2400" dirty="0"/>
          </a:p>
          <a:p>
            <a:pPr marL="0" indent="0">
              <a:buNone/>
            </a:pPr>
            <a:r>
              <a:rPr lang="en-US" sz="2400" b="1" dirty="0"/>
              <a:t>1. Limited Assistance Representation</a:t>
            </a:r>
            <a:r>
              <a:rPr lang="en-US" sz="2400" dirty="0"/>
              <a:t>.  A qualified attorney may limit the scope of his or her representation of a client if the limitation is reasonable under the circumstances and the client gives informed consent. An attorney shall not be deemed a "qualified attorney" unless he or she completes an information session on Limited Assistance Representation approved by the Chief Justice of the Trial Court Department in which the attorney seeks to represent a client on a limited basis.</a:t>
            </a:r>
          </a:p>
          <a:p>
            <a:endParaRPr lang="en-US" dirty="0"/>
          </a:p>
        </p:txBody>
      </p:sp>
    </p:spTree>
    <p:extLst>
      <p:ext uri="{BB962C8B-B14F-4D97-AF65-F5344CB8AC3E}">
        <p14:creationId xmlns:p14="http://schemas.microsoft.com/office/powerpoint/2010/main" val="1479367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Supreme Judicial Court Order Authorizing </a:t>
            </a:r>
            <a:r>
              <a:rPr lang="en-US" dirty="0" smtClean="0"/>
              <a:t>LAR</a:t>
            </a:r>
            <a:endParaRPr lang="en-US" sz="3600" dirty="0"/>
          </a:p>
        </p:txBody>
      </p:sp>
      <p:sp>
        <p:nvSpPr>
          <p:cNvPr id="3" name="Content Placeholder 2"/>
          <p:cNvSpPr>
            <a:spLocks noGrp="1"/>
          </p:cNvSpPr>
          <p:nvPr>
            <p:ph idx="1"/>
          </p:nvPr>
        </p:nvSpPr>
        <p:spPr>
          <a:xfrm>
            <a:off x="208547" y="1456655"/>
            <a:ext cx="11758864" cy="5248945"/>
          </a:xfrm>
        </p:spPr>
        <p:txBody>
          <a:bodyPr>
            <a:noAutofit/>
          </a:bodyPr>
          <a:lstStyle/>
          <a:p>
            <a:pPr marL="0" indent="0">
              <a:buNone/>
            </a:pPr>
            <a:r>
              <a:rPr lang="en-US" sz="1900" b="1" dirty="0"/>
              <a:t>2. Limited Appearance.  </a:t>
            </a:r>
            <a:r>
              <a:rPr lang="en-US" sz="1900" dirty="0"/>
              <a:t>An attorney making a limited appearance on behalf of an otherwise unrepresented party shall file a Notice of Limited Appearance in the form attached to this Order. The Notice shall state precisely the court event to which the limited appearance pertains, and, if the appearance does not extend to all issues to be considered at the event, the Notice shall identify the discrete issues within the event covered by the appearance. An attorney may not enter a limited appearance for the sole purpose of making evidentiary objections. Nor shall a limited appearance allow both an attorney and a litigant to argue on the same legal issue during the period of the limited appearance. An attorney may file a Notice of Limited Appearance for more than one court event in a case. At any time, including during an event, an attorney may file a new Notice of Limited Appearance with the agreement of the client.</a:t>
            </a:r>
          </a:p>
          <a:p>
            <a:pPr marL="0" indent="0">
              <a:buNone/>
            </a:pPr>
            <a:r>
              <a:rPr lang="en-US" sz="1900" dirty="0"/>
              <a:t>A pleading, motion or other document filed by an attorney making a limited appearance shall comply with Rule 11(a), Mass. </a:t>
            </a:r>
            <a:r>
              <a:rPr lang="en-US" sz="1900" dirty="0" err="1"/>
              <a:t>R.Civ.P</a:t>
            </a:r>
            <a:r>
              <a:rPr lang="en-US" sz="1900" dirty="0"/>
              <a:t>. , and/or cognate Departmental Rules, and shall state in bold type on the signature page of the document: "Attorney of [party] for the limited purpose of [court event]." An attorney filing a pleading, motion or other document outside the scope of the limited appearance shall be deemed to have entered a general appearance, unless the attorney files a new Notice of Limited Appearance with the pleading, motion or other document. </a:t>
            </a:r>
          </a:p>
          <a:p>
            <a:pPr marL="0" indent="0">
              <a:buNone/>
            </a:pPr>
            <a:r>
              <a:rPr lang="en-US" sz="1900" dirty="0"/>
              <a:t>Upon the completion of the representation within the scope of a limited appearance, an attorney shall withdraw by filing a Notice of Withdrawal of Limited Appearance in the form attached to this Order, which notice shall include the client's name, address and telephone number, unless otherwise provided by law. The attorney must file a Notice of Withdrawal of Limited Appearance for each court event for which the attorney has filed a Notice of Limited Appearance. The court may impose sanctions for failure to file such notice. </a:t>
            </a:r>
          </a:p>
        </p:txBody>
      </p:sp>
    </p:spTree>
    <p:extLst>
      <p:ext uri="{BB962C8B-B14F-4D97-AF65-F5344CB8AC3E}">
        <p14:creationId xmlns:p14="http://schemas.microsoft.com/office/powerpoint/2010/main" val="1925399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Supreme Judicial Court Order Authorizing LAR</a:t>
            </a:r>
            <a:endParaRPr lang="en-US" dirty="0"/>
          </a:p>
        </p:txBody>
      </p:sp>
      <p:sp>
        <p:nvSpPr>
          <p:cNvPr id="3" name="Content Placeholder 2"/>
          <p:cNvSpPr>
            <a:spLocks noGrp="1"/>
          </p:cNvSpPr>
          <p:nvPr>
            <p:ph idx="1"/>
          </p:nvPr>
        </p:nvSpPr>
        <p:spPr>
          <a:xfrm>
            <a:off x="146755" y="1433689"/>
            <a:ext cx="11932355" cy="5424312"/>
          </a:xfrm>
        </p:spPr>
        <p:txBody>
          <a:bodyPr>
            <a:noAutofit/>
          </a:bodyPr>
          <a:lstStyle/>
          <a:p>
            <a:pPr marL="0" indent="0">
              <a:buNone/>
            </a:pPr>
            <a:r>
              <a:rPr lang="en-US" sz="2400" b="1" dirty="0" smtClean="0"/>
              <a:t>3. Service.  </a:t>
            </a:r>
            <a:r>
              <a:rPr lang="en-US" sz="2400" dirty="0" smtClean="0"/>
              <a:t>Whenever service is required or permitted to be made upon a party represented by an attorney making a limited appearance, for all matters within the scope of the limited appearance, the service shall be made upon both the attorney and the party. Service upon a party shall be at the address listed for the party in the Notice of Limited Appearance. If the party's address has been impounded by court order or rule, service of process on the party shall be made in accordance with the court order or rule. Service upon an attorney making a limited appearance shall not be required for matters outside the scope of the limited appearance. </a:t>
            </a:r>
          </a:p>
          <a:p>
            <a:pPr marL="0" indent="0">
              <a:buNone/>
            </a:pPr>
            <a:r>
              <a:rPr lang="en-US" sz="2400" b="1" dirty="0" smtClean="0"/>
              <a:t>4. Assistance in the preparation of documents</a:t>
            </a:r>
            <a:r>
              <a:rPr lang="en-US" sz="2400" dirty="0" smtClean="0"/>
              <a:t>.  An attorney may assist a client in preparing a pleading, motion or other document to be signed and filed in court by the client, a practice sometimes referred to as "ghostwriting." In such cases, the attorney shall insert the notation "prepared with assistance of counsel" on any pleading, motion or other document prepared by the attorney. The attorney is not required to sign the pleading, motion or document, and the filing of such pleading, motion or document shall not constitute an appearance by the attorney.</a:t>
            </a:r>
          </a:p>
        </p:txBody>
      </p:sp>
    </p:spTree>
    <p:extLst>
      <p:ext uri="{BB962C8B-B14F-4D97-AF65-F5344CB8AC3E}">
        <p14:creationId xmlns:p14="http://schemas.microsoft.com/office/powerpoint/2010/main" val="1136258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161759" y="839972"/>
            <a:ext cx="5181600" cy="5379521"/>
          </a:xfrm>
        </p:spPr>
        <p:txBody>
          <a:bodyPr>
            <a:normAutofit fontScale="92500" lnSpcReduction="10000"/>
          </a:bodyPr>
          <a:lstStyle/>
          <a:p>
            <a:r>
              <a:rPr lang="en-US" dirty="0"/>
              <a:t>LAR Materials on Court </a:t>
            </a:r>
            <a:r>
              <a:rPr lang="en-US" dirty="0" smtClean="0"/>
              <a:t>Website: </a:t>
            </a:r>
          </a:p>
          <a:p>
            <a:pPr marL="0" indent="0">
              <a:buNone/>
            </a:pPr>
            <a:r>
              <a:rPr lang="en-US" dirty="0" smtClean="0">
                <a:hlinkClick r:id="rId2"/>
              </a:rPr>
              <a:t>http</a:t>
            </a:r>
            <a:r>
              <a:rPr lang="en-US" dirty="0">
                <a:hlinkClick r:id="rId2"/>
              </a:rPr>
              <a:t>://</a:t>
            </a:r>
            <a:r>
              <a:rPr lang="en-US" dirty="0" smtClean="0">
                <a:hlinkClick r:id="rId2"/>
              </a:rPr>
              <a:t>www.mass.gov/courts/programs/legal-assistance/lar-gen.html</a:t>
            </a:r>
            <a:r>
              <a:rPr lang="en-US" dirty="0" smtClean="0"/>
              <a:t> </a:t>
            </a:r>
            <a:endParaRPr lang="en-US" dirty="0"/>
          </a:p>
          <a:p>
            <a:endParaRPr lang="en-US" dirty="0" smtClean="0"/>
          </a:p>
          <a:p>
            <a:r>
              <a:rPr lang="en-US" dirty="0" smtClean="0"/>
              <a:t>Notice of Limited Appearance: </a:t>
            </a:r>
          </a:p>
          <a:p>
            <a:pPr marL="0" indent="0">
              <a:buNone/>
            </a:pPr>
            <a:r>
              <a:rPr lang="en-US" dirty="0">
                <a:hlinkClick r:id="rId3"/>
              </a:rPr>
              <a:t>h</a:t>
            </a:r>
            <a:r>
              <a:rPr lang="en-US" dirty="0" smtClean="0">
                <a:hlinkClick r:id="rId3"/>
              </a:rPr>
              <a:t>ttp</a:t>
            </a:r>
            <a:r>
              <a:rPr lang="en-US" dirty="0">
                <a:hlinkClick r:id="rId3"/>
              </a:rPr>
              <a:t>://</a:t>
            </a:r>
            <a:r>
              <a:rPr lang="en-US" dirty="0" smtClean="0">
                <a:hlinkClick r:id="rId3"/>
              </a:rPr>
              <a:t>www.mass.gov/courts/docs/forms/housing/notice-of-limited-appearance.pdf</a:t>
            </a:r>
            <a:r>
              <a:rPr lang="en-US" dirty="0" smtClean="0"/>
              <a:t> </a:t>
            </a:r>
          </a:p>
          <a:p>
            <a:pPr marL="0" indent="0">
              <a:buNone/>
            </a:pPr>
            <a:endParaRPr lang="en-US" dirty="0"/>
          </a:p>
          <a:p>
            <a:r>
              <a:rPr lang="en-US" dirty="0" smtClean="0"/>
              <a:t>List of Attorneys on Website: </a:t>
            </a:r>
          </a:p>
          <a:p>
            <a:pPr marL="0" indent="0">
              <a:buNone/>
            </a:pPr>
            <a:r>
              <a:rPr lang="en-US" dirty="0">
                <a:hlinkClick r:id="rId4"/>
              </a:rPr>
              <a:t>http://www.mass.gov/courts/docs/forms/probate-and-family/lar-attorney-listing.pdf</a:t>
            </a:r>
            <a:r>
              <a:rPr lang="en-US" dirty="0"/>
              <a:t> </a:t>
            </a:r>
          </a:p>
          <a:p>
            <a:pPr marL="0" indent="0">
              <a:buNone/>
            </a:pPr>
            <a:endParaRPr lang="en-US" dirty="0"/>
          </a:p>
        </p:txBody>
      </p:sp>
      <p:pic>
        <p:nvPicPr>
          <p:cNvPr id="7" name="Content Placeholder 6"/>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5449684" y="571675"/>
            <a:ext cx="6490678" cy="591611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997559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Training and Promotion</a:t>
            </a:r>
            <a:endParaRPr lang="en-US" dirty="0"/>
          </a:p>
        </p:txBody>
      </p:sp>
      <p:sp>
        <p:nvSpPr>
          <p:cNvPr id="3" name="Content Placeholder 2"/>
          <p:cNvSpPr>
            <a:spLocks noGrp="1"/>
          </p:cNvSpPr>
          <p:nvPr>
            <p:ph idx="1"/>
          </p:nvPr>
        </p:nvSpPr>
        <p:spPr>
          <a:xfrm>
            <a:off x="838200" y="1825624"/>
            <a:ext cx="10515600" cy="4879975"/>
          </a:xfrm>
        </p:spPr>
        <p:txBody>
          <a:bodyPr/>
          <a:lstStyle/>
          <a:p>
            <a:r>
              <a:rPr lang="en-US" dirty="0" smtClean="0"/>
              <a:t>Training Manual:</a:t>
            </a:r>
          </a:p>
          <a:p>
            <a:pPr lvl="2"/>
            <a:r>
              <a:rPr lang="en-US" dirty="0" smtClean="0">
                <a:hlinkClick r:id="rId2"/>
              </a:rPr>
              <a:t>http://www.mass.gov/courts/docs/lar-training-manual.pdf</a:t>
            </a:r>
            <a:endParaRPr lang="en-US" dirty="0" smtClean="0"/>
          </a:p>
          <a:p>
            <a:pPr lvl="2"/>
            <a:endParaRPr lang="en-US" dirty="0"/>
          </a:p>
          <a:p>
            <a:r>
              <a:rPr lang="en-US" dirty="0" smtClean="0"/>
              <a:t>Training Video:</a:t>
            </a:r>
          </a:p>
          <a:p>
            <a:pPr lvl="2"/>
            <a:r>
              <a:rPr lang="en-US" dirty="0" smtClean="0">
                <a:hlinkClick r:id="rId3"/>
              </a:rPr>
              <a:t>https://massprobono.org/library/attachment.251369</a:t>
            </a:r>
            <a:endParaRPr lang="en-US" dirty="0" smtClean="0"/>
          </a:p>
          <a:p>
            <a:endParaRPr lang="en-US" dirty="0" smtClean="0"/>
          </a:p>
          <a:p>
            <a:r>
              <a:rPr lang="en-US" dirty="0" smtClean="0"/>
              <a:t>MCLE:</a:t>
            </a:r>
          </a:p>
          <a:p>
            <a:pPr lvl="2"/>
            <a:r>
              <a:rPr lang="en-US" dirty="0" smtClean="0">
                <a:hlinkClick r:id="rId4"/>
              </a:rPr>
              <a:t>https://www.mcle.org/product/catalog/code/2160064P01</a:t>
            </a:r>
            <a:endParaRPr lang="en-US" dirty="0" smtClean="0"/>
          </a:p>
          <a:p>
            <a:pPr lvl="2"/>
            <a:endParaRPr lang="en-US" dirty="0"/>
          </a:p>
          <a:p>
            <a:r>
              <a:rPr lang="en-US" dirty="0" smtClean="0"/>
              <a:t>MBA:</a:t>
            </a:r>
          </a:p>
          <a:p>
            <a:pPr lvl="2"/>
            <a:r>
              <a:rPr lang="en-US" dirty="0" smtClean="0">
                <a:hlinkClick r:id="rId5"/>
              </a:rPr>
              <a:t>http://calendar.umassd.edu/cal/event/showEventMore.rdo;jsessionid=49121E9E6997B6983D8D993DA79F6174</a:t>
            </a:r>
            <a:endParaRPr lang="en-US" dirty="0" smtClean="0"/>
          </a:p>
          <a:p>
            <a:pPr lvl="2"/>
            <a:endParaRPr lang="en-US" dirty="0" smtClean="0"/>
          </a:p>
          <a:p>
            <a:endParaRPr lang="en-US" dirty="0"/>
          </a:p>
        </p:txBody>
      </p:sp>
    </p:spTree>
    <p:extLst>
      <p:ext uri="{BB962C8B-B14F-4D97-AF65-F5344CB8AC3E}">
        <p14:creationId xmlns:p14="http://schemas.microsoft.com/office/powerpoint/2010/main" val="2337381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1047</Words>
  <Application>Microsoft Office PowerPoint</Application>
  <PresentationFormat>Custom</PresentationFormat>
  <Paragraphs>50</Paragraphs>
  <Slides>8</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1" baseType="lpstr">
      <vt:lpstr>Office Theme</vt:lpstr>
      <vt:lpstr>1_Office Theme</vt:lpstr>
      <vt:lpstr>Packager Shell Object</vt:lpstr>
      <vt:lpstr>Collaboration:  What are the opportunities?  The Judiciary</vt:lpstr>
      <vt:lpstr>Development of LAR in Massachusetts</vt:lpstr>
      <vt:lpstr>Supreme Judicial Court Order Authorizing LAR</vt:lpstr>
      <vt:lpstr>Supreme Judicial Court Order Authorizing LAR</vt:lpstr>
      <vt:lpstr>Supreme Judicial Court Order Authorizing LAR</vt:lpstr>
      <vt:lpstr>Supreme Judicial Court Order Authorizing LAR</vt:lpstr>
      <vt:lpstr>PowerPoint Presentation</vt:lpstr>
      <vt:lpstr>Training and Promotion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Massachusetts Trial Court Limited Assistance Representation</dc:title>
  <dc:creator>dina.fein</dc:creator>
  <cp:lastModifiedBy>temp</cp:lastModifiedBy>
  <cp:revision>12</cp:revision>
  <dcterms:created xsi:type="dcterms:W3CDTF">2017-09-15T17:21:39Z</dcterms:created>
  <dcterms:modified xsi:type="dcterms:W3CDTF">2017-11-07T21:28:04Z</dcterms:modified>
</cp:coreProperties>
</file>