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</p:sldMasterIdLst>
  <p:notesMasterIdLst>
    <p:notesMasterId r:id="rId12"/>
  </p:notesMasterIdLst>
  <p:sldIdLst>
    <p:sldId id="347" r:id="rId3"/>
    <p:sldId id="346" r:id="rId4"/>
    <p:sldId id="336" r:id="rId5"/>
    <p:sldId id="338" r:id="rId6"/>
    <p:sldId id="337" r:id="rId7"/>
    <p:sldId id="262" r:id="rId8"/>
    <p:sldId id="340" r:id="rId9"/>
    <p:sldId id="331" r:id="rId10"/>
    <p:sldId id="344" r:id="rId11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54" autoAdjust="0"/>
    <p:restoredTop sz="94721" autoAdjust="0"/>
  </p:normalViewPr>
  <p:slideViewPr>
    <p:cSldViewPr>
      <p:cViewPr>
        <p:scale>
          <a:sx n="118" d="100"/>
          <a:sy n="118" d="100"/>
        </p:scale>
        <p:origin x="-1548" y="-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9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title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Private Bar Distribution (2005)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Solo</c:v>
                </c:pt>
                <c:pt idx="1">
                  <c:v>2-10 Lawyers</c:v>
                </c:pt>
                <c:pt idx="2">
                  <c:v>11-50 Lawyers</c:v>
                </c:pt>
                <c:pt idx="3">
                  <c:v>51-100 Lawyers</c:v>
                </c:pt>
                <c:pt idx="4">
                  <c:v>101+ Lawyers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0.49</c:v>
                </c:pt>
                <c:pt idx="1">
                  <c:v>0.2</c:v>
                </c:pt>
                <c:pt idx="2">
                  <c:v>0.12</c:v>
                </c:pt>
                <c:pt idx="3">
                  <c:v>0.04</c:v>
                </c:pt>
                <c:pt idx="4">
                  <c:v>0.16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476-41F8-9F3D-75EF240090A5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0F8830-B4F2-4E8B-A5D4-7F31144E472C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4F781F-A13F-4565-8DCE-575A9E0F4E2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2411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98893-C15B-44C5-85EE-6E75147179CD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8624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429496729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6493" tIns="43247" rIns="86493" bIns="43247"/>
          <a:lstStyle>
            <a:lvl1pPr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1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436DD58-D44B-4E8C-8F1E-24BEB9437CF9}" type="slidenum">
              <a:rPr lang="en-US" altLang="en-US" sz="1800">
                <a:solidFill>
                  <a:srgbClr val="FFFFFF"/>
                </a:solidFill>
              </a:rPr>
              <a:pPr eaLnBrk="1" hangingPunct="1"/>
              <a:t>3</a:t>
            </a:fld>
            <a:endParaRPr lang="en-US" altLang="en-US" sz="1800">
              <a:solidFill>
                <a:srgbClr val="FFFFFF"/>
              </a:solidFill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5276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7751CA32-77ED-4980-B1B1-5259DCA4011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623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EE558D-EDA9-49FA-AFC3-E15133F565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07981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8F149C28-2384-4597-8337-598F1861A33B}" type="slidenum">
              <a:rPr lang="en-US">
                <a:latin typeface="Calibri" panose="020F0502020204030204" pitchFamily="34" charset="0"/>
              </a:rPr>
              <a:pPr eaLnBrk="1" hangingPunct="1"/>
              <a:t>9</a:t>
            </a:fld>
            <a:endParaRPr 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122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mailto:richard@directlaw.com" TargetMode="External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52401"/>
            <a:ext cx="457200" cy="4572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>
            <a:off x="3364162" y="6356350"/>
            <a:ext cx="2999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hlinkClick r:id="rId3"/>
              </a:rPr>
              <a:t>richard@directlaw.com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253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013"/>
            </a:lvl1pPr>
            <a:lvl2pPr marL="192881" indent="0" algn="ctr">
              <a:buNone/>
              <a:defRPr sz="844"/>
            </a:lvl2pPr>
            <a:lvl3pPr marL="385763" indent="0" algn="ctr">
              <a:buNone/>
              <a:defRPr sz="760"/>
            </a:lvl3pPr>
            <a:lvl4pPr marL="578644" indent="0" algn="ctr">
              <a:buNone/>
              <a:defRPr sz="675"/>
            </a:lvl4pPr>
            <a:lvl5pPr marL="771525" indent="0" algn="ctr">
              <a:buNone/>
              <a:defRPr sz="675"/>
            </a:lvl5pPr>
            <a:lvl6pPr marL="964406" indent="0" algn="ctr">
              <a:buNone/>
              <a:defRPr sz="675"/>
            </a:lvl6pPr>
            <a:lvl7pPr marL="1157288" indent="0" algn="ctr">
              <a:buNone/>
              <a:defRPr sz="675"/>
            </a:lvl7pPr>
            <a:lvl8pPr marL="1350169" indent="0" algn="ctr">
              <a:buNone/>
              <a:defRPr sz="675"/>
            </a:lvl8pPr>
            <a:lvl9pPr marL="1543050" indent="0" algn="ctr">
              <a:buNone/>
              <a:defRPr sz="675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350" y="6042901"/>
            <a:ext cx="872529" cy="7305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51229" y="6037467"/>
            <a:ext cx="714972" cy="741453"/>
          </a:xfrm>
          <a:prstGeom prst="rect">
            <a:avLst/>
          </a:prstGeom>
        </p:spPr>
      </p:pic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3"/>
            <a:ext cx="7886700" cy="2852737"/>
          </a:xfrm>
        </p:spPr>
        <p:txBody>
          <a:bodyPr anchor="b"/>
          <a:lstStyle>
            <a:lvl1pPr>
              <a:defRPr sz="253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8"/>
            <a:ext cx="7886700" cy="1500187"/>
          </a:xfrm>
        </p:spPr>
        <p:txBody>
          <a:bodyPr/>
          <a:lstStyle>
            <a:lvl1pPr marL="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1pPr>
            <a:lvl2pPr marL="192881" indent="0">
              <a:buNone/>
              <a:defRPr sz="844">
                <a:solidFill>
                  <a:schemeClr val="tx1">
                    <a:tint val="75000"/>
                  </a:schemeClr>
                </a:solidFill>
              </a:defRPr>
            </a:lvl2pPr>
            <a:lvl3pPr marL="385763" indent="0">
              <a:buNone/>
              <a:defRPr sz="760">
                <a:solidFill>
                  <a:schemeClr val="tx1">
                    <a:tint val="75000"/>
                  </a:schemeClr>
                </a:solidFill>
              </a:defRPr>
            </a:lvl3pPr>
            <a:lvl4pPr marL="578644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4pPr>
            <a:lvl5pPr marL="77152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5pPr>
            <a:lvl6pPr marL="964406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6pPr>
            <a:lvl7pPr marL="1157288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7pPr>
            <a:lvl8pPr marL="1350169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8pPr>
            <a:lvl9pPr marL="154305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9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81" indent="0">
              <a:buNone/>
              <a:defRPr sz="844" b="1"/>
            </a:lvl2pPr>
            <a:lvl3pPr marL="385763" indent="0">
              <a:buNone/>
              <a:defRPr sz="760" b="1"/>
            </a:lvl3pPr>
            <a:lvl4pPr marL="578644" indent="0">
              <a:buNone/>
              <a:defRPr sz="675" b="1"/>
            </a:lvl4pPr>
            <a:lvl5pPr marL="771525" indent="0">
              <a:buNone/>
              <a:defRPr sz="675" b="1"/>
            </a:lvl5pPr>
            <a:lvl6pPr marL="964406" indent="0">
              <a:buNone/>
              <a:defRPr sz="675" b="1"/>
            </a:lvl6pPr>
            <a:lvl7pPr marL="1157288" indent="0">
              <a:buNone/>
              <a:defRPr sz="675" b="1"/>
            </a:lvl7pPr>
            <a:lvl8pPr marL="1350169" indent="0">
              <a:buNone/>
              <a:defRPr sz="675" b="1"/>
            </a:lvl8pPr>
            <a:lvl9pPr marL="1543050" indent="0">
              <a:buNone/>
              <a:defRPr sz="6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1013" b="1"/>
            </a:lvl1pPr>
            <a:lvl2pPr marL="192881" indent="0">
              <a:buNone/>
              <a:defRPr sz="844" b="1"/>
            </a:lvl2pPr>
            <a:lvl3pPr marL="385763" indent="0">
              <a:buNone/>
              <a:defRPr sz="760" b="1"/>
            </a:lvl3pPr>
            <a:lvl4pPr marL="578644" indent="0">
              <a:buNone/>
              <a:defRPr sz="675" b="1"/>
            </a:lvl4pPr>
            <a:lvl5pPr marL="771525" indent="0">
              <a:buNone/>
              <a:defRPr sz="675" b="1"/>
            </a:lvl5pPr>
            <a:lvl6pPr marL="964406" indent="0">
              <a:buNone/>
              <a:defRPr sz="675" b="1"/>
            </a:lvl6pPr>
            <a:lvl7pPr marL="1157288" indent="0">
              <a:buNone/>
              <a:defRPr sz="675" b="1"/>
            </a:lvl7pPr>
            <a:lvl8pPr marL="1350169" indent="0">
              <a:buNone/>
              <a:defRPr sz="675" b="1"/>
            </a:lvl8pPr>
            <a:lvl9pPr marL="1543050" indent="0">
              <a:buNone/>
              <a:defRPr sz="675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2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 userDrawn="1">
            <p:extLst/>
          </p:nvPr>
        </p:nvGraphicFramePr>
        <p:xfrm>
          <a:off x="73821" y="98425"/>
          <a:ext cx="312301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Packager Shell Object" showAsIcon="1" r:id="rId3" imgW="4163400" imgH="685800" progId="Package">
                  <p:embed/>
                </p:oleObj>
              </mc:Choice>
              <mc:Fallback>
                <p:oleObj name="Packager Shell Object" showAsIcon="1" r:id="rId3" imgW="416340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821" y="98425"/>
                        <a:ext cx="312301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/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>
              <a:defRPr sz="1350"/>
            </a:lvl1pPr>
            <a:lvl2pPr>
              <a:defRPr sz="1181"/>
            </a:lvl2pPr>
            <a:lvl3pPr>
              <a:defRPr sz="1013"/>
            </a:lvl3pPr>
            <a:lvl4pPr>
              <a:defRPr sz="844"/>
            </a:lvl4pPr>
            <a:lvl5pPr>
              <a:defRPr sz="844"/>
            </a:lvl5pPr>
            <a:lvl6pPr>
              <a:defRPr sz="844"/>
            </a:lvl6pPr>
            <a:lvl7pPr>
              <a:defRPr sz="844"/>
            </a:lvl7pPr>
            <a:lvl8pPr>
              <a:defRPr sz="844"/>
            </a:lvl8pPr>
            <a:lvl9pPr>
              <a:defRPr sz="844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675"/>
            </a:lvl1pPr>
            <a:lvl2pPr marL="192881" indent="0">
              <a:buNone/>
              <a:defRPr sz="591"/>
            </a:lvl2pPr>
            <a:lvl3pPr marL="385763" indent="0">
              <a:buNone/>
              <a:defRPr sz="506"/>
            </a:lvl3pPr>
            <a:lvl4pPr marL="578644" indent="0">
              <a:buNone/>
              <a:defRPr sz="422"/>
            </a:lvl4pPr>
            <a:lvl5pPr marL="771525" indent="0">
              <a:buNone/>
              <a:defRPr sz="422"/>
            </a:lvl5pPr>
            <a:lvl6pPr marL="964406" indent="0">
              <a:buNone/>
              <a:defRPr sz="422"/>
            </a:lvl6pPr>
            <a:lvl7pPr marL="1157288" indent="0">
              <a:buNone/>
              <a:defRPr sz="422"/>
            </a:lvl7pPr>
            <a:lvl8pPr marL="1350169" indent="0">
              <a:buNone/>
              <a:defRPr sz="422"/>
            </a:lvl8pPr>
            <a:lvl9pPr marL="1543050" indent="0">
              <a:buNone/>
              <a:defRPr sz="42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4" name="Picture 13" descr="A picture containing clipart&#10;&#10;Description generated with high confidence">
            <a:extLst>
              <a:ext uri="{FF2B5EF4-FFF2-40B4-BE49-F238E27FC236}">
                <a16:creationId xmlns:a16="http://schemas.microsoft.com/office/drawing/2014/main" xmlns="" id="{0559A46E-DD9F-4DA9-B021-4AC912F02B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74" y="6310312"/>
            <a:ext cx="457200" cy="457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35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30"/>
            <a:ext cx="4629150" cy="4873625"/>
          </a:xfrm>
        </p:spPr>
        <p:txBody>
          <a:bodyPr/>
          <a:lstStyle>
            <a:lvl1pPr marL="0" indent="0">
              <a:buNone/>
              <a:defRPr sz="1350"/>
            </a:lvl1pPr>
            <a:lvl2pPr marL="192881" indent="0">
              <a:buNone/>
              <a:defRPr sz="1181"/>
            </a:lvl2pPr>
            <a:lvl3pPr marL="385763" indent="0">
              <a:buNone/>
              <a:defRPr sz="1013"/>
            </a:lvl3pPr>
            <a:lvl4pPr marL="578644" indent="0">
              <a:buNone/>
              <a:defRPr sz="844"/>
            </a:lvl4pPr>
            <a:lvl5pPr marL="771525" indent="0">
              <a:buNone/>
              <a:defRPr sz="844"/>
            </a:lvl5pPr>
            <a:lvl6pPr marL="964406" indent="0">
              <a:buNone/>
              <a:defRPr sz="844"/>
            </a:lvl6pPr>
            <a:lvl7pPr marL="1157288" indent="0">
              <a:buNone/>
              <a:defRPr sz="844"/>
            </a:lvl7pPr>
            <a:lvl8pPr marL="1350169" indent="0">
              <a:buNone/>
              <a:defRPr sz="844"/>
            </a:lvl8pPr>
            <a:lvl9pPr marL="1543050" indent="0">
              <a:buNone/>
              <a:defRPr sz="844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675"/>
            </a:lvl1pPr>
            <a:lvl2pPr marL="192881" indent="0">
              <a:buNone/>
              <a:defRPr sz="591"/>
            </a:lvl2pPr>
            <a:lvl3pPr marL="385763" indent="0">
              <a:buNone/>
              <a:defRPr sz="506"/>
            </a:lvl3pPr>
            <a:lvl4pPr marL="578644" indent="0">
              <a:buNone/>
              <a:defRPr sz="422"/>
            </a:lvl4pPr>
            <a:lvl5pPr marL="771525" indent="0">
              <a:buNone/>
              <a:defRPr sz="422"/>
            </a:lvl5pPr>
            <a:lvl6pPr marL="964406" indent="0">
              <a:buNone/>
              <a:defRPr sz="422"/>
            </a:lvl6pPr>
            <a:lvl7pPr marL="1157288" indent="0">
              <a:buNone/>
              <a:defRPr sz="422"/>
            </a:lvl7pPr>
            <a:lvl8pPr marL="1350169" indent="0">
              <a:buNone/>
              <a:defRPr sz="422"/>
            </a:lvl8pPr>
            <a:lvl9pPr marL="1543050" indent="0">
              <a:buNone/>
              <a:defRPr sz="422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2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/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E17C0B57-C769-45EE-8B98-D4D0B1C9C914}" type="datetimeFigureOut">
              <a:rPr lang="en-US" smtClean="0"/>
              <a:pPr/>
              <a:t>11/7/2017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46B53BE2-8A7D-432B-A00B-0DB6993542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 descr="unbundling_web_banner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06" b="41692"/>
          <a:stretch/>
        </p:blipFill>
        <p:spPr bwMode="auto">
          <a:xfrm>
            <a:off x="2" y="5952087"/>
            <a:ext cx="2562045" cy="897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9" name="Picture 5" descr="unbundling_web_banner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8" t="10965" r="9356" b="63149"/>
          <a:stretch/>
        </p:blipFill>
        <p:spPr bwMode="auto">
          <a:xfrm>
            <a:off x="2562047" y="5952230"/>
            <a:ext cx="4085429" cy="881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571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algn="l" defTabSz="385763" rtl="0" eaLnBrk="1" latinLnBrk="0" hangingPunct="1">
        <a:lnSpc>
          <a:spcPct val="90000"/>
        </a:lnSpc>
        <a:spcBef>
          <a:spcPct val="0"/>
        </a:spcBef>
        <a:buNone/>
        <a:defRPr sz="185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6441" indent="-96441" algn="l" defTabSz="385763" rtl="0" eaLnBrk="1" latinLnBrk="0" hangingPunct="1">
        <a:lnSpc>
          <a:spcPct val="90000"/>
        </a:lnSpc>
        <a:spcBef>
          <a:spcPts val="422"/>
        </a:spcBef>
        <a:buFont typeface="Arial" panose="020B0604020202020204" pitchFamily="34" charset="0"/>
        <a:buChar char="•"/>
        <a:defRPr sz="1181" kern="1200">
          <a:solidFill>
            <a:schemeClr val="tx1"/>
          </a:solidFill>
          <a:latin typeface="+mn-lt"/>
          <a:ea typeface="+mn-ea"/>
          <a:cs typeface="+mn-cs"/>
        </a:defRPr>
      </a:lvl1pPr>
      <a:lvl2pPr marL="289322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482204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844" kern="1200">
          <a:solidFill>
            <a:schemeClr val="tx1"/>
          </a:solidFill>
          <a:latin typeface="+mn-lt"/>
          <a:ea typeface="+mn-ea"/>
          <a:cs typeface="+mn-cs"/>
        </a:defRPr>
      </a:lvl3pPr>
      <a:lvl4pPr marL="675085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867966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1060847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253729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446610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639491" indent="-96441" algn="l" defTabSz="385763" rtl="0" eaLnBrk="1" latinLnBrk="0" hangingPunct="1">
        <a:lnSpc>
          <a:spcPct val="90000"/>
        </a:lnSpc>
        <a:spcBef>
          <a:spcPts val="211"/>
        </a:spcBef>
        <a:buFont typeface="Arial" panose="020B0604020202020204" pitchFamily="34" charset="0"/>
        <a:buChar char="•"/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1pPr>
      <a:lvl2pPr marL="192881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2pPr>
      <a:lvl3pPr marL="385763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3pPr>
      <a:lvl4pPr marL="578644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4pPr>
      <a:lvl5pPr marL="771525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5pPr>
      <a:lvl6pPr marL="964406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6pPr>
      <a:lvl7pPr marL="1157288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7pPr>
      <a:lvl8pPr marL="1350169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8pPr>
      <a:lvl9pPr marL="1543050" algn="l" defTabSz="385763" rtl="0" eaLnBrk="1" latinLnBrk="0" hangingPunct="1">
        <a:defRPr sz="7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richard@directlaw.com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lo.com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743" y="3005500"/>
            <a:ext cx="8835655" cy="2404700"/>
          </a:xfrm>
        </p:spPr>
        <p:txBody>
          <a:bodyPr>
            <a:noAutofit/>
          </a:bodyPr>
          <a:lstStyle/>
          <a:p>
            <a:endParaRPr lang="en-US" sz="3600" dirty="0">
              <a:solidFill>
                <a:schemeClr val="tx2"/>
              </a:solidFill>
              <a:latin typeface="Futura Medium" charset="0"/>
              <a:ea typeface="Futura Medium" charset="0"/>
              <a:cs typeface="Futura Medium" charset="0"/>
            </a:endParaRPr>
          </a:p>
          <a:p>
            <a:r>
              <a:rPr lang="en-US" sz="3600" dirty="0">
                <a:latin typeface="Futura Medium" charset="0"/>
                <a:ea typeface="Futura Medium" charset="0"/>
                <a:cs typeface="Futura Medium" charset="0"/>
              </a:rPr>
              <a:t>Richard S. </a:t>
            </a:r>
            <a:r>
              <a:rPr lang="en-US" sz="3600" dirty="0" err="1">
                <a:latin typeface="Futura Medium" charset="0"/>
                <a:ea typeface="Futura Medium" charset="0"/>
                <a:cs typeface="Futura Medium" charset="0"/>
              </a:rPr>
              <a:t>Granat</a:t>
            </a:r>
            <a:r>
              <a:rPr lang="en-US" sz="3600" dirty="0">
                <a:latin typeface="Futura Medium" charset="0"/>
                <a:ea typeface="Futura Medium" charset="0"/>
                <a:cs typeface="Futura Medium" charset="0"/>
              </a:rPr>
              <a:t>, Esq.</a:t>
            </a:r>
            <a:br>
              <a:rPr lang="en-US" sz="3600" dirty="0">
                <a:latin typeface="Futura Medium" charset="0"/>
                <a:ea typeface="Futura Medium" charset="0"/>
                <a:cs typeface="Futura Medium" charset="0"/>
              </a:rPr>
            </a:br>
            <a:r>
              <a:rPr lang="en-US" sz="3600" dirty="0">
                <a:latin typeface="Futura Medium" charset="0"/>
                <a:ea typeface="Futura Medium" charset="0"/>
                <a:cs typeface="Futura Medium" charset="0"/>
              </a:rPr>
              <a:t>CEO/Founder, </a:t>
            </a:r>
            <a:r>
              <a:rPr lang="en-US" sz="3600" dirty="0" err="1">
                <a:latin typeface="Futura Medium" charset="0"/>
                <a:ea typeface="Futura Medium" charset="0"/>
                <a:cs typeface="Futura Medium" charset="0"/>
              </a:rPr>
              <a:t>DirectLaw</a:t>
            </a:r>
            <a:r>
              <a:rPr lang="en-US" sz="3600" dirty="0">
                <a:latin typeface="Futura Medium" charset="0"/>
                <a:ea typeface="Futura Medium" charset="0"/>
                <a:cs typeface="Futura Medium" charset="0"/>
              </a:rPr>
              <a:t>, Inc</a:t>
            </a:r>
            <a:r>
              <a:rPr lang="en-US" sz="3600" dirty="0" smtClean="0">
                <a:latin typeface="Futura Medium" charset="0"/>
                <a:ea typeface="Futura Medium" charset="0"/>
                <a:cs typeface="Futura Medium" charset="0"/>
              </a:rPr>
              <a:t>.</a:t>
            </a:r>
          </a:p>
          <a:p>
            <a:r>
              <a:rPr lang="en-US" sz="3600" dirty="0" smtClean="0">
                <a:latin typeface="Futura Medium" charset="0"/>
                <a:ea typeface="Futura Medium" charset="0"/>
                <a:cs typeface="Futura Medium" charset="0"/>
              </a:rPr>
              <a:t> </a:t>
            </a:r>
          </a:p>
          <a:p>
            <a:r>
              <a:rPr lang="en-US" sz="2800" dirty="0" smtClean="0">
                <a:hlinkClick r:id="rId3"/>
              </a:rPr>
              <a:t>richard@directlaw.com</a:t>
            </a:r>
            <a:r>
              <a:rPr lang="en-US" sz="2800" dirty="0" smtClean="0"/>
              <a:t> | </a:t>
            </a:r>
            <a:r>
              <a:rPr lang="en-US" sz="2800" dirty="0"/>
              <a:t>@</a:t>
            </a:r>
            <a:r>
              <a:rPr lang="en-US" sz="2800" dirty="0" err="1"/>
              <a:t>rgranat</a:t>
            </a:r>
            <a:r>
              <a:rPr lang="en-US" sz="2800" dirty="0"/>
              <a:t> |@</a:t>
            </a:r>
            <a:r>
              <a:rPr lang="en-US" sz="2800" dirty="0" err="1"/>
              <a:t>directlawusa</a:t>
            </a:r>
            <a:r>
              <a:rPr lang="en-US" sz="9600" dirty="0"/>
              <a:t/>
            </a:r>
            <a:br>
              <a:rPr lang="en-US" sz="9600" dirty="0"/>
            </a:br>
            <a:endParaRPr lang="en-US" sz="1050" dirty="0">
              <a:latin typeface="Futura Medium" charset="0"/>
              <a:ea typeface="Futura Medium" charset="0"/>
              <a:cs typeface="Futura Medium" charset="0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0" y="152400"/>
            <a:ext cx="9144000" cy="1905000"/>
          </a:xfrm>
        </p:spPr>
        <p:txBody>
          <a:bodyPr>
            <a:noAutofit/>
          </a:bodyPr>
          <a:lstStyle/>
          <a:p>
            <a:r>
              <a:rPr lang="en-US" sz="4000" b="1" dirty="0" smtClean="0">
                <a:latin typeface="Futura Medium" charset="0"/>
                <a:ea typeface="Futura Medium" charset="0"/>
                <a:cs typeface="Futura Medium" charset="0"/>
              </a:rPr>
              <a:t>What if? Technology and that which is still locked in our imaginations.</a:t>
            </a:r>
            <a:endParaRPr lang="en-US" sz="4000" b="1" dirty="0">
              <a:latin typeface="Futura Medium" charset="0"/>
              <a:ea typeface="Futura Medium" charset="0"/>
              <a:cs typeface="Futura Med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78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to Legal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US" dirty="0"/>
          </a:p>
          <a:p>
            <a:endParaRPr lang="en-US" dirty="0"/>
          </a:p>
          <a:p>
            <a:r>
              <a:rPr lang="en-US" b="1" dirty="0"/>
              <a:t>Underserved Latent Markets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b="1" dirty="0"/>
              <a:t>Solos and Small Law Firms Not Serving These Markets.</a:t>
            </a:r>
            <a:br>
              <a:rPr lang="en-US" b="1" dirty="0"/>
            </a:br>
            <a:endParaRPr lang="en-US" b="1" dirty="0"/>
          </a:p>
          <a:p>
            <a:r>
              <a:rPr lang="en-US" b="1" dirty="0"/>
              <a:t>Under Utilization of online technologies by solos and small law firms.</a:t>
            </a:r>
            <a:br>
              <a:rPr lang="en-US" b="1" dirty="0"/>
            </a:br>
            <a:endParaRPr lang="en-US" b="1" dirty="0"/>
          </a:p>
          <a:p>
            <a:r>
              <a:rPr lang="en-US" b="1" dirty="0"/>
              <a:t>Solos and small law firms lose market share to alternative providers.</a:t>
            </a:r>
            <a:br>
              <a:rPr lang="en-US" b="1" dirty="0"/>
            </a:br>
            <a:endParaRPr lang="en-US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08736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4400" dirty="0"/>
              <a:t>Latent Market for </a:t>
            </a:r>
            <a:br>
              <a:rPr lang="en-US" altLang="en-US" sz="4400" dirty="0"/>
            </a:br>
            <a:r>
              <a:rPr lang="en-US" altLang="en-US" sz="4400" dirty="0"/>
              <a:t>Legal Services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50% of middle income households in the US have at least one legal problem per year</a:t>
            </a:r>
            <a:br>
              <a:rPr lang="en-US" altLang="en-US" sz="2000" b="1" dirty="0"/>
            </a:b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Only 20% seek legal assistance from attorneys.</a:t>
            </a:r>
            <a:br>
              <a:rPr lang="en-US" altLang="en-US" sz="2000" b="1" dirty="0"/>
            </a:b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26% do nothing at all. </a:t>
            </a:r>
            <a:br>
              <a:rPr lang="en-US" altLang="en-US" sz="2000" b="1" dirty="0"/>
            </a:b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Increasing percentage of consumers seek alternatives to lawyers such as self-help.</a:t>
            </a:r>
            <a:br>
              <a:rPr lang="en-US" altLang="en-US" sz="2000" b="1" dirty="0"/>
            </a:br>
            <a:r>
              <a:rPr lang="en-US" altLang="en-US" sz="2000" b="1" dirty="0"/>
              <a:t>E.g., </a:t>
            </a:r>
            <a:r>
              <a:rPr lang="en-US" altLang="en-US" sz="2000" b="1" dirty="0">
                <a:hlinkClick r:id="rId3"/>
              </a:rPr>
              <a:t>Nolo</a:t>
            </a:r>
            <a:r>
              <a:rPr lang="en-US" altLang="en-US" sz="2000" b="1" dirty="0"/>
              <a:t>, </a:t>
            </a:r>
            <a:r>
              <a:rPr lang="en-US" altLang="en-US" sz="2000" b="1" dirty="0" err="1"/>
              <a:t>LegalZoom</a:t>
            </a:r>
            <a:r>
              <a:rPr lang="en-US" altLang="en-US" sz="2000" b="1" dirty="0"/>
              <a:t> , </a:t>
            </a:r>
            <a:r>
              <a:rPr lang="en-US" altLang="en-US" sz="2000" b="1" dirty="0" err="1"/>
              <a:t>SmartLegalForms</a:t>
            </a:r>
            <a:r>
              <a:rPr lang="en-US" altLang="en-US" sz="2000" b="1" dirty="0"/>
              <a:t>, </a:t>
            </a:r>
            <a:r>
              <a:rPr lang="en-US" altLang="en-US" sz="2000" b="1" dirty="0" err="1"/>
              <a:t>ProBono.Net</a:t>
            </a:r>
            <a:r>
              <a:rPr lang="en-US" altLang="en-US" sz="2000" b="1" dirty="0"/>
              <a:t/>
            </a:r>
            <a:br>
              <a:rPr lang="en-US" altLang="en-US" sz="2000" b="1" dirty="0"/>
            </a:br>
            <a:endParaRPr lang="en-US" altLang="en-US" sz="2000" b="1" dirty="0"/>
          </a:p>
          <a:p>
            <a:pPr>
              <a:lnSpc>
                <a:spcPct val="80000"/>
              </a:lnSpc>
            </a:pPr>
            <a:r>
              <a:rPr lang="en-US" altLang="en-US" sz="2000" b="1" dirty="0"/>
              <a:t>Potentially huge market waiting to be tapped in the US for personal consumer legal services</a:t>
            </a:r>
            <a:r>
              <a:rPr lang="en-US" alt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99594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Market Opportunities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b="1" dirty="0"/>
              <a:t>78% of Americans do not have a will or updated will.</a:t>
            </a:r>
          </a:p>
          <a:p>
            <a:r>
              <a:rPr lang="en-US" sz="2000" b="1" dirty="0"/>
              <a:t>50% of all marriages end in divorce.</a:t>
            </a:r>
          </a:p>
          <a:p>
            <a:r>
              <a:rPr lang="en-US" sz="2000" b="1" dirty="0"/>
              <a:t>Personal Bankruptcy filings have almost doubled since 1990.</a:t>
            </a:r>
          </a:p>
          <a:p>
            <a:r>
              <a:rPr lang="en-US" sz="2000" b="1" dirty="0"/>
              <a:t>More than 10 million American are victims of Identity Theft each year.</a:t>
            </a:r>
          </a:p>
          <a:p>
            <a:r>
              <a:rPr lang="en-US" sz="2000" b="1" dirty="0"/>
              <a:t>Nearly 9 our 10 employees experienced at least one legal concern during the past year. (Legal Needs Study).</a:t>
            </a:r>
          </a:p>
          <a:p>
            <a:r>
              <a:rPr lang="en-US" sz="2000" b="1" dirty="0"/>
              <a:t>In fact, seven out of 10 Americans said they experienced a legal event within the past year*, according to a recent survey conducted by ARAG, a legal solutions provider.  (Legal Needs Study). Data also supported by American Bar Association Legal Needs Study.</a:t>
            </a:r>
          </a:p>
        </p:txBody>
      </p:sp>
    </p:spTree>
    <p:extLst>
      <p:ext uri="{BB962C8B-B14F-4D97-AF65-F5344CB8AC3E}">
        <p14:creationId xmlns:p14="http://schemas.microsoft.com/office/powerpoint/2010/main" val="1836113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9" descr="chart.png"/>
          <p:cNvPicPr>
            <a:picLocks noChangeAspect="1"/>
          </p:cNvPicPr>
          <p:nvPr/>
        </p:nvPicPr>
        <p:blipFill>
          <a:blip r:embed="rId3"/>
          <a:srcRect r="2353"/>
          <a:stretch>
            <a:fillRect/>
          </a:stretch>
        </p:blipFill>
        <p:spPr bwMode="auto">
          <a:xfrm>
            <a:off x="2819400" y="1143000"/>
            <a:ext cx="55721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5"/>
          <p:cNvSpPr>
            <a:spLocks noChangeArrowheads="1"/>
          </p:cNvSpPr>
          <p:nvPr/>
        </p:nvSpPr>
        <p:spPr bwMode="auto">
          <a:xfrm>
            <a:off x="0" y="0"/>
            <a:ext cx="9144000" cy="6840538"/>
          </a:xfrm>
          <a:prstGeom prst="rect">
            <a:avLst/>
          </a:prstGeom>
          <a:noFill/>
          <a:ln w="50800">
            <a:solidFill>
              <a:schemeClr val="tx2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en-US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-2"/>
            <a:ext cx="9144000" cy="756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matte"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>
              <a:latin typeface="+mn-lt"/>
            </a:endParaRPr>
          </a:p>
        </p:txBody>
      </p:sp>
      <p:sp>
        <p:nvSpPr>
          <p:cNvPr id="28680" name="Text Box 4"/>
          <p:cNvSpPr txBox="1">
            <a:spLocks noChangeArrowheads="1"/>
          </p:cNvSpPr>
          <p:nvPr/>
        </p:nvSpPr>
        <p:spPr bwMode="auto">
          <a:xfrm>
            <a:off x="252413" y="107950"/>
            <a:ext cx="7532687" cy="46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400">
                <a:solidFill>
                  <a:schemeClr val="bg1"/>
                </a:solidFill>
                <a:ea typeface="Trebuchet MS" pitchFamily="34" charset="0"/>
                <a:cs typeface="Arial" charset="0"/>
              </a:rPr>
              <a:t>The U.S Legal Services Market</a:t>
            </a:r>
            <a:endParaRPr lang="en-US" sz="2400">
              <a:solidFill>
                <a:schemeClr val="bg1"/>
              </a:solidFill>
              <a:ea typeface="Trebuchet MS" pitchFamily="34" charset="0"/>
              <a:cs typeface="Arial" charset="0"/>
            </a:endParaRPr>
          </a:p>
        </p:txBody>
      </p:sp>
      <p:sp>
        <p:nvSpPr>
          <p:cNvPr id="28681" name="TextBox 12"/>
          <p:cNvSpPr txBox="1">
            <a:spLocks noChangeArrowheads="1"/>
          </p:cNvSpPr>
          <p:nvPr/>
        </p:nvSpPr>
        <p:spPr bwMode="auto">
          <a:xfrm>
            <a:off x="428625" y="1978025"/>
            <a:ext cx="4143375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sz="1200" dirty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>
                <a:latin typeface="Trebuchet MS" pitchFamily="34" charset="0"/>
              </a:rPr>
              <a:t>American consumers spend approximately $43 billion to $56 billion annually on personal legal services</a:t>
            </a:r>
          </a:p>
          <a:p>
            <a:endParaRPr lang="en-US" sz="1200" dirty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>
                <a:latin typeface="Trebuchet MS" pitchFamily="34" charset="0"/>
              </a:rPr>
              <a:t>Latent legal services market adds another $45 billion to the potential market</a:t>
            </a:r>
          </a:p>
        </p:txBody>
      </p:sp>
      <p:sp>
        <p:nvSpPr>
          <p:cNvPr id="28682" name="Rectangle 13"/>
          <p:cNvSpPr>
            <a:spLocks noChangeArrowheads="1"/>
          </p:cNvSpPr>
          <p:nvPr/>
        </p:nvSpPr>
        <p:spPr bwMode="auto">
          <a:xfrm>
            <a:off x="428625" y="1143000"/>
            <a:ext cx="392906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b="1" dirty="0">
              <a:latin typeface="Trebuchet MS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>
                <a:latin typeface="Trebuchet MS" pitchFamily="34" charset="0"/>
              </a:rPr>
              <a:t>$145 billion market in total</a:t>
            </a:r>
          </a:p>
          <a:p>
            <a:endParaRPr lang="en-US" sz="1200" dirty="0">
              <a:latin typeface="Trebuchet MS" pitchFamily="34" charset="0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/>
          </p:nvPr>
        </p:nvGraphicFramePr>
        <p:xfrm>
          <a:off x="642938" y="4429125"/>
          <a:ext cx="3571900" cy="1905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7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399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08217">
                <a:tc gridSpan="2">
                  <a:txBody>
                    <a:bodyPr/>
                    <a:lstStyle/>
                    <a:p>
                      <a:r>
                        <a:rPr lang="en-GB" sz="1100" b="0" dirty="0">
                          <a:latin typeface="Arial" pitchFamily="34" charset="0"/>
                          <a:cs typeface="Arial" pitchFamily="34" charset="0"/>
                        </a:rPr>
                        <a:t>Siz</a:t>
                      </a:r>
                      <a:r>
                        <a:rPr lang="en-GB" sz="1100" b="0" baseline="0" dirty="0">
                          <a:latin typeface="Arial" pitchFamily="34" charset="0"/>
                          <a:cs typeface="Arial" pitchFamily="34" charset="0"/>
                        </a:rPr>
                        <a:t>e of the market for legal services</a:t>
                      </a:r>
                      <a:endParaRPr lang="en-US" sz="1100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08217"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Arial" pitchFamily="34" charset="0"/>
                          <a:cs typeface="Arial" pitchFamily="34" charset="0"/>
                        </a:rPr>
                        <a:t>What consumers spend now</a:t>
                      </a:r>
                      <a:endParaRPr lang="en-US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Arial" pitchFamily="34" charset="0"/>
                          <a:cs typeface="Arial" pitchFamily="34" charset="0"/>
                        </a:rPr>
                        <a:t>$43 billion</a:t>
                      </a:r>
                      <a:endParaRPr lang="en-US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1504"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Arial" pitchFamily="34" charset="0"/>
                          <a:cs typeface="Arial" pitchFamily="34" charset="0"/>
                        </a:rPr>
                        <a:t>Estimated value of under-served</a:t>
                      </a:r>
                      <a:r>
                        <a:rPr lang="en-GB" sz="1100" baseline="0" dirty="0">
                          <a:latin typeface="Arial" pitchFamily="34" charset="0"/>
                          <a:cs typeface="Arial" pitchFamily="34" charset="0"/>
                        </a:rPr>
                        <a:t> consumers or latent market defined as the value of legal problems that are not serviced.</a:t>
                      </a:r>
                      <a:endParaRPr lang="en-US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Arial" pitchFamily="34" charset="0"/>
                          <a:cs typeface="Arial" pitchFamily="34" charset="0"/>
                        </a:rPr>
                        <a:t>$45 billion</a:t>
                      </a:r>
                      <a:endParaRPr lang="en-US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26574"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Arial" pitchFamily="34" charset="0"/>
                          <a:cs typeface="Arial" pitchFamily="34" charset="0"/>
                        </a:rPr>
                        <a:t>Total market</a:t>
                      </a:r>
                      <a:endParaRPr lang="en-US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dirty="0">
                          <a:latin typeface="Arial" pitchFamily="34" charset="0"/>
                          <a:cs typeface="Arial" pitchFamily="34" charset="0"/>
                        </a:rPr>
                        <a:t>$88 billion</a:t>
                      </a:r>
                      <a:endParaRPr lang="en-US" sz="11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8699" name="TextBox 7"/>
          <p:cNvSpPr txBox="1">
            <a:spLocks noChangeArrowheads="1"/>
          </p:cNvSpPr>
          <p:nvPr/>
        </p:nvSpPr>
        <p:spPr bwMode="auto">
          <a:xfrm>
            <a:off x="8783638" y="0"/>
            <a:ext cx="360362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fld id="{3781CBFB-452E-45F3-A0D6-B4B278AFF81F}" type="slidenum">
              <a:rPr lang="en-US" sz="800">
                <a:solidFill>
                  <a:srgbClr val="C6D9F1"/>
                </a:solidFill>
              </a:rPr>
              <a:pPr/>
              <a:t>5</a:t>
            </a:fld>
            <a:endParaRPr lang="en-US" sz="800">
              <a:solidFill>
                <a:srgbClr val="C6D9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860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2192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b="1" i="1" dirty="0"/>
              <a:t>The public conducts</a:t>
            </a:r>
            <a:br>
              <a:rPr lang="en-US" sz="4000" b="1" i="1" dirty="0"/>
            </a:br>
            <a:r>
              <a:rPr lang="en-US" sz="4000" b="1" i="1" dirty="0"/>
              <a:t>       the following tasks online:</a:t>
            </a:r>
            <a: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en-US" b="1" i="1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3555" name="Content Placeholder 3" descr="7303271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-228600" y="1752600"/>
            <a:ext cx="6426200" cy="4279900"/>
          </a:xfrm>
        </p:spPr>
      </p:pic>
      <p:sp>
        <p:nvSpPr>
          <p:cNvPr id="6" name="TextBox 5"/>
          <p:cNvSpPr txBox="1"/>
          <p:nvPr/>
        </p:nvSpPr>
        <p:spPr>
          <a:xfrm>
            <a:off x="6248400" y="254000"/>
            <a:ext cx="4267200" cy="6002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Shop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Sell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Bank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Invest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Trade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Pay Taxes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E-file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Obtain degrees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en-US" sz="2800" b="1" dirty="0">
                <a:solidFill>
                  <a:schemeClr val="tx2"/>
                </a:solidFill>
                <a:latin typeface="+mn-lt"/>
                <a:cs typeface="+mn-cs"/>
              </a:rPr>
              <a:t>Work</a:t>
            </a:r>
            <a:endParaRPr lang="en-US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2"/>
              </a:solidFill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2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 advTm="1783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Private Law Firms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837483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8077200" cy="2743200"/>
          </a:xfrm>
        </p:spPr>
        <p:txBody>
          <a:bodyPr/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r>
              <a:rPr lang="en-US" sz="3600" dirty="0"/>
              <a:t>Platforms to Enable Law Firms to Deliver Legal Services Online</a:t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299" y="1905000"/>
            <a:ext cx="8229600" cy="4525963"/>
          </a:xfrm>
        </p:spPr>
        <p:txBody>
          <a:bodyPr>
            <a:normAutofit/>
          </a:bodyPr>
          <a:lstStyle/>
          <a:p>
            <a:endParaRPr lang="en-US" b="1" dirty="0"/>
          </a:p>
          <a:p>
            <a:r>
              <a:rPr lang="en-US" b="1" dirty="0"/>
              <a:t>Supports  delivery of Unbundled Legal Services</a:t>
            </a:r>
          </a:p>
          <a:p>
            <a:r>
              <a:rPr lang="en-US" b="1" dirty="0"/>
              <a:t>Legal Forms Bundled with legal advice for a fixed fee.</a:t>
            </a:r>
          </a:p>
          <a:p>
            <a:r>
              <a:rPr lang="en-US" b="1" dirty="0"/>
              <a:t>Telephone and email advice by the question.</a:t>
            </a:r>
          </a:p>
          <a:p>
            <a:r>
              <a:rPr lang="en-US" b="1" dirty="0"/>
              <a:t>Payment for full legal services on-line.</a:t>
            </a:r>
          </a:p>
          <a:p>
            <a:r>
              <a:rPr lang="en-US" b="1" dirty="0"/>
              <a:t>Intake Questionnaires for off-line legal services.</a:t>
            </a:r>
          </a:p>
          <a:p>
            <a:r>
              <a:rPr lang="en-US" b="1" dirty="0"/>
              <a:t>Court Coaching Services.</a:t>
            </a:r>
          </a:p>
          <a:p>
            <a:r>
              <a:rPr lang="en-US" b="1" dirty="0"/>
              <a:t>Create your own “unbundled legal services”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509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5"/>
          <p:cNvSpPr>
            <a:spLocks noChangeArrowheads="1"/>
          </p:cNvSpPr>
          <p:nvPr/>
        </p:nvSpPr>
        <p:spPr bwMode="auto">
          <a:xfrm>
            <a:off x="0" y="0"/>
            <a:ext cx="9144000" cy="6840538"/>
          </a:xfrm>
          <a:prstGeom prst="rect">
            <a:avLst/>
          </a:prstGeom>
          <a:noFill/>
          <a:ln w="508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2"/>
            <a:ext cx="9144000" cy="756000"/>
          </a:xfrm>
          <a:prstGeom prst="rect">
            <a:avLst/>
          </a:pr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 prstMaterial="matte"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GB" dirty="0">
              <a:latin typeface="+mn-lt"/>
            </a:endParaRPr>
          </a:p>
        </p:txBody>
      </p:sp>
      <p:sp>
        <p:nvSpPr>
          <p:cNvPr id="8198" name="Text Box 4"/>
          <p:cNvSpPr txBox="1">
            <a:spLocks noChangeArrowheads="1"/>
          </p:cNvSpPr>
          <p:nvPr/>
        </p:nvSpPr>
        <p:spPr bwMode="auto">
          <a:xfrm>
            <a:off x="252413" y="107950"/>
            <a:ext cx="753268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36000" bIns="3600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2400">
                <a:solidFill>
                  <a:schemeClr val="bg1"/>
                </a:solidFill>
              </a:rPr>
              <a:t>Benefits of Virtual Law Practice</a:t>
            </a:r>
            <a:endParaRPr lang="en-US" sz="1400" baseline="92000">
              <a:solidFill>
                <a:schemeClr val="bg1"/>
              </a:solidFill>
            </a:endParaRPr>
          </a:p>
        </p:txBody>
      </p:sp>
      <p:sp>
        <p:nvSpPr>
          <p:cNvPr id="14" name="Rounded Rectangle 4"/>
          <p:cNvSpPr/>
          <p:nvPr/>
        </p:nvSpPr>
        <p:spPr>
          <a:xfrm>
            <a:off x="428625" y="3043238"/>
            <a:ext cx="2903538" cy="8572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170688" tIns="170688" rIns="170688" bIns="170688" anchorCtr="1"/>
          <a:lstStyle/>
          <a:p>
            <a:pPr marL="57150" lvl="1" indent="-57150" algn="ctr" defTabSz="1066800">
              <a:lnSpc>
                <a:spcPct val="90000"/>
              </a:lnSpc>
              <a:spcAft>
                <a:spcPts val="600"/>
              </a:spcAft>
              <a:defRPr/>
            </a:pPr>
            <a:endParaRPr lang="en-US" sz="1000" dirty="0">
              <a:solidFill>
                <a:schemeClr val="tx1"/>
              </a:solidFill>
              <a:latin typeface="Trebuchet MS" pitchFamily="34" charset="0"/>
            </a:endParaRPr>
          </a:p>
          <a:p>
            <a:pPr marL="57150" lvl="1" indent="-57150" algn="ctr" defTabSz="1066800">
              <a:lnSpc>
                <a:spcPct val="90000"/>
              </a:lnSpc>
              <a:spcAft>
                <a:spcPts val="600"/>
              </a:spcAft>
              <a:buFontTx/>
              <a:buChar char="•"/>
              <a:defRPr/>
            </a:pPr>
            <a:endParaRPr lang="en-US" sz="1000" dirty="0">
              <a:solidFill>
                <a:schemeClr val="tx1"/>
              </a:solidFill>
              <a:latin typeface="Trebuchet MS" pitchFamily="34" charset="0"/>
            </a:endParaRPr>
          </a:p>
          <a:p>
            <a:pPr marL="57150" lvl="1" indent="-57150" algn="ctr" defTabSz="1066800">
              <a:lnSpc>
                <a:spcPct val="90000"/>
              </a:lnSpc>
              <a:spcAft>
                <a:spcPts val="600"/>
              </a:spcAft>
              <a:buFontTx/>
              <a:buChar char="•"/>
              <a:defRPr/>
            </a:pPr>
            <a:endParaRPr lang="en-US" sz="1000" dirty="0">
              <a:solidFill>
                <a:schemeClr val="tx1"/>
              </a:solidFill>
              <a:latin typeface="Trebuchet MS" pitchFamily="34" charset="0"/>
              <a:cs typeface="Arial" charset="0"/>
            </a:endParaRPr>
          </a:p>
        </p:txBody>
      </p:sp>
      <p:sp>
        <p:nvSpPr>
          <p:cNvPr id="8200" name="TextBox 7"/>
          <p:cNvSpPr txBox="1">
            <a:spLocks noChangeArrowheads="1"/>
          </p:cNvSpPr>
          <p:nvPr/>
        </p:nvSpPr>
        <p:spPr bwMode="auto">
          <a:xfrm>
            <a:off x="8783638" y="0"/>
            <a:ext cx="3603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fld id="{C4D4B473-5C6D-4C1D-A130-289BBB4A2E09}" type="slidenum">
              <a:rPr lang="en-US" sz="800">
                <a:solidFill>
                  <a:srgbClr val="C6D9F1"/>
                </a:solidFill>
              </a:rPr>
              <a:pPr eaLnBrk="1" hangingPunct="1"/>
              <a:t>9</a:t>
            </a:fld>
            <a:endParaRPr lang="en-US" sz="800">
              <a:solidFill>
                <a:srgbClr val="C6D9F1"/>
              </a:solidFill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786188" y="855663"/>
            <a:ext cx="4857750" cy="4779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286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/>
            <a:endParaRPr lang="en-US" sz="1000" b="1" dirty="0">
              <a:latin typeface="Trebuchet MS" panose="020B0603020202020204" pitchFamily="34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1400" b="1" dirty="0">
                <a:latin typeface="Trebuchet MS" panose="020B0603020202020204" pitchFamily="34" charset="0"/>
              </a:rPr>
              <a:t> </a:t>
            </a:r>
            <a:r>
              <a:rPr lang="en-US" sz="2000" b="1" dirty="0">
                <a:latin typeface="Trebuchet MS" panose="020B0603020202020204" pitchFamily="34" charset="0"/>
              </a:rPr>
              <a:t>A Virtual Law Firm can:</a:t>
            </a:r>
          </a:p>
          <a:p>
            <a:pPr eaLnBrk="1" hangingPunct="1">
              <a:lnSpc>
                <a:spcPct val="90000"/>
              </a:lnSpc>
            </a:pPr>
            <a:endParaRPr lang="en-US" sz="1400" b="1" dirty="0">
              <a:latin typeface="Trebuchet MS" panose="020B0603020202020204" pitchFamily="34" charset="0"/>
            </a:endParaRPr>
          </a:p>
          <a:p>
            <a:pPr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rebuchet MS" panose="020B0603020202020204" pitchFamily="34" charset="0"/>
              </a:rPr>
              <a:t>Service clients over the Internet and in-office.</a:t>
            </a:r>
          </a:p>
          <a:p>
            <a:pPr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rebuchet MS" panose="020B0603020202020204" pitchFamily="34" charset="0"/>
              </a:rPr>
              <a:t>Increase the geographical reach of their law practice by marketing and delivering legal services statewide.</a:t>
            </a:r>
          </a:p>
          <a:p>
            <a:pPr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rebuchet MS" panose="020B0603020202020204" pitchFamily="34" charset="0"/>
              </a:rPr>
              <a:t>Offer “unbundled legal services”, e.g., legal forms bundled with legal advice for a fixed price.  Law firms can also bill online by the hour for traditional services and clients can pay online with a credit card.</a:t>
            </a:r>
          </a:p>
          <a:p>
            <a:pPr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rebuchet MS" panose="020B0603020202020204" pitchFamily="34" charset="0"/>
              </a:rPr>
              <a:t>Create a new source of revenue by reaching out to the “latent market for legal services” on the Internet and service web-savvy clients. </a:t>
            </a:r>
          </a:p>
          <a:p>
            <a:pPr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rebuchet MS" panose="020B0603020202020204" pitchFamily="34" charset="0"/>
              </a:rPr>
              <a:t>For some lawyers, a virtual practice permits a lower cost law practice in a time of deep economic trouble and supports lifestyle alternatives such as home-based practice.</a:t>
            </a:r>
            <a:r>
              <a:rPr lang="en-US" sz="1000" dirty="0">
                <a:solidFill>
                  <a:schemeClr val="accent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	</a:t>
            </a:r>
            <a:endParaRPr lang="en-US" sz="1400" dirty="0">
              <a:latin typeface="Trebuchet MS" panose="020B0603020202020204" pitchFamily="34" charset="0"/>
            </a:endParaRPr>
          </a:p>
          <a:p>
            <a:pPr eaLnBrk="1" hangingPunct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400" dirty="0">
                <a:latin typeface="Trebuchet MS" panose="020B0603020202020204" pitchFamily="34" charset="0"/>
              </a:rPr>
              <a:t>Respond to the buying behavior of the “Net generation”.</a:t>
            </a:r>
          </a:p>
          <a:p>
            <a:pPr eaLnBrk="1" hangingPunct="1"/>
            <a:r>
              <a:rPr lang="en-US" sz="1000" dirty="0">
                <a:solidFill>
                  <a:schemeClr val="accent1"/>
                </a:solidFill>
                <a:latin typeface="Trebuchet MS" panose="020B0603020202020204" pitchFamily="34" charset="0"/>
                <a:cs typeface="Arial" panose="020B0604020202020204" pitchFamily="34" charset="0"/>
              </a:rPr>
              <a:t>	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5380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64684ee99a87c5bd9f8bd233490548e9633c668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2354</TotalTime>
  <Words>469</Words>
  <Application>Microsoft Office PowerPoint</Application>
  <PresentationFormat>On-screen Show (4:3)</PresentationFormat>
  <Paragraphs>84</Paragraphs>
  <Slides>9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Executive</vt:lpstr>
      <vt:lpstr>1_Office Theme</vt:lpstr>
      <vt:lpstr>Packager Shell Object</vt:lpstr>
      <vt:lpstr>What if? Technology and that which is still locked in our imaginations.</vt:lpstr>
      <vt:lpstr>Access to Legal Services</vt:lpstr>
      <vt:lpstr>Latent Market for  Legal Services</vt:lpstr>
      <vt:lpstr>Market Opportunities</vt:lpstr>
      <vt:lpstr>PowerPoint Presentation</vt:lpstr>
      <vt:lpstr>The public conducts        the following tasks online: </vt:lpstr>
      <vt:lpstr>Private Law Firms</vt:lpstr>
      <vt:lpstr>          Platforms to Enable Law Firms to Deliver Legal Services Online 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Richard S. Granat</dc:creator>
  <cp:lastModifiedBy>temp</cp:lastModifiedBy>
  <cp:revision>88</cp:revision>
  <dcterms:created xsi:type="dcterms:W3CDTF">2013-10-23T15:23:03Z</dcterms:created>
  <dcterms:modified xsi:type="dcterms:W3CDTF">2017-11-07T21:41:25Z</dcterms:modified>
</cp:coreProperties>
</file>